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drawingml.chartshapes+xml" PartName="/ppt/drawings/drawing1.xml"/>
  <Override ContentType="application/vnd.openxmlformats-officedocument.drawingml.chart+xml" PartName="/ppt/charts/chart2.xml"/>
  <Override ContentType="application/vnd.openxmlformats-officedocument.drawingml.chartshapes+xml" PartName="/ppt/drawings/drawing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chart+xml" PartName="/ppt/charts/chart3.xml"/>
  <Override ContentType="application/vnd.openxmlformats-officedocument.drawingml.chartshapes+xml" PartName="/ppt/drawings/drawing3.xml"/>
  <Override ContentType="application/vnd.openxmlformats-officedocument.drawingml.chart+xml" PartName="/ppt/charts/chart4.xml"/>
  <Override ContentType="application/vnd.openxmlformats-officedocument.drawingml.chartshapes+xml" PartName="/ppt/drawings/drawing4.xml"/>
  <Override ContentType="application/vnd.openxmlformats-officedocument.drawingml.chart+xml" PartName="/ppt/charts/chart5.xml"/>
  <Override ContentType="application/vnd.openxmlformats-officedocument.drawingml.chartshapes+xml" PartName="/ppt/drawings/drawing5.xml"/>
  <Override ContentType="application/vnd.openxmlformats-officedocument.drawingml.chart+xml" PartName="/ppt/charts/chart6.xml"/>
  <Override ContentType="application/vnd.openxmlformats-officedocument.drawingml.chartshapes+xml" PartName="/ppt/drawings/drawing6.xml"/>
  <Override ContentType="application/vnd.openxmlformats-officedocument.drawingml.chart+xml" PartName="/ppt/charts/chart7.xml"/>
  <Override ContentType="application/vnd.openxmlformats-officedocument.drawingml.chartshapes+xml" PartName="/ppt/drawings/drawing7.xml"/>
  <Override ContentType="application/vnd.openxmlformats-officedocument.drawingml.chart+xml" PartName="/ppt/charts/chart8.xml"/>
  <Override ContentType="application/vnd.openxmlformats-officedocument.drawingml.chartshapes+xml" PartName="/ppt/drawings/drawing8.xml"/>
  <Override ContentType="application/vnd.openxmlformats-officedocument.drawingml.chart+xml" PartName="/ppt/charts/chart9.xml"/>
  <Override ContentType="application/vnd.openxmlformats-officedocument.drawingml.chartshapes+xml" PartName="/ppt/drawings/drawing9.xml"/>
  <Override ContentType="application/vnd.openxmlformats-officedocument.drawingml.chart+xml" PartName="/ppt/charts/chart10.xml"/>
  <Override ContentType="application/vnd.openxmlformats-officedocument.drawingml.chartshapes+xml" PartName="/ppt/drawings/drawing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shapes+xml" PartName="/ppt/drawings/drawing11.xml"/>
  <Override ContentType="application/vnd.openxmlformats-officedocument.drawingml.chart+xml" PartName="/ppt/charts/chart13.xml"/>
  <Override ContentType="application/vnd.openxmlformats-officedocument.drawingml.chartshapes+xml" PartName="/ppt/drawings/drawing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69" r:id="rId3"/>
    <p:sldId id="260" r:id="rId4"/>
    <p:sldId id="371" r:id="rId5"/>
    <p:sldId id="411" r:id="rId6"/>
    <p:sldId id="392" r:id="rId7"/>
    <p:sldId id="375" r:id="rId8"/>
    <p:sldId id="420" r:id="rId9"/>
    <p:sldId id="376" r:id="rId10"/>
    <p:sldId id="284" r:id="rId11"/>
    <p:sldId id="422" r:id="rId12"/>
    <p:sldId id="407" r:id="rId13"/>
    <p:sldId id="379" r:id="rId14"/>
    <p:sldId id="380" r:id="rId15"/>
    <p:sldId id="382" r:id="rId16"/>
    <p:sldId id="383" r:id="rId17"/>
    <p:sldId id="289" r:id="rId18"/>
    <p:sldId id="264" r:id="rId19"/>
    <p:sldId id="276" r:id="rId20"/>
    <p:sldId id="274" r:id="rId21"/>
    <p:sldId id="268" r:id="rId22"/>
    <p:sldId id="273" r:id="rId23"/>
    <p:sldId id="275" r:id="rId24"/>
    <p:sldId id="347" r:id="rId25"/>
    <p:sldId id="385" r:id="rId26"/>
    <p:sldId id="404" r:id="rId27"/>
    <p:sldId id="401" r:id="rId28"/>
    <p:sldId id="423" r:id="rId29"/>
    <p:sldId id="282" r:id="rId30"/>
    <p:sldId id="348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259" r:id="rId40"/>
    <p:sldId id="426" r:id="rId41"/>
    <p:sldId id="413" r:id="rId42"/>
    <p:sldId id="427" r:id="rId43"/>
    <p:sldId id="398" r:id="rId44"/>
    <p:sldId id="428" r:id="rId45"/>
    <p:sldId id="387" r:id="rId46"/>
    <p:sldId id="415" r:id="rId47"/>
    <p:sldId id="360" r:id="rId48"/>
    <p:sldId id="421" r:id="rId49"/>
    <p:sldId id="425" r:id="rId50"/>
    <p:sldId id="319" r:id="rId51"/>
    <p:sldId id="419" r:id="rId52"/>
    <p:sldId id="406" r:id="rId53"/>
    <p:sldId id="417" r:id="rId54"/>
    <p:sldId id="362" r:id="rId55"/>
    <p:sldId id="363" r:id="rId56"/>
    <p:sldId id="334" r:id="rId57"/>
    <p:sldId id="335" r:id="rId58"/>
    <p:sldId id="430" r:id="rId59"/>
    <p:sldId id="429" r:id="rId60"/>
    <p:sldId id="409" r:id="rId61"/>
    <p:sldId id="257" r:id="rId62"/>
    <p:sldId id="410" r:id="rId63"/>
    <p:sldId id="258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137"/>
    <a:srgbClr val="66FF33"/>
    <a:srgbClr val="FF6600"/>
    <a:srgbClr val="FFFF99"/>
    <a:srgbClr val="CC00FF"/>
    <a:srgbClr val="33CCCC"/>
    <a:srgbClr val="006600"/>
    <a:srgbClr val="FF0066"/>
    <a:srgbClr val="660066"/>
    <a:srgbClr val="8E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2" Target="../drawings/drawing10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2" Target="../drawings/drawing1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2" Target="../drawings/drawing1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2" Target="../drawings/drawing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2" Target="../drawings/drawing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2" Target="../drawings/drawing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2" Target="../drawings/drawing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../drawings/drawing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2" Target="../drawings/drawing8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2" Target="../drawings/drawing9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43101916187264E-2"/>
          <c:y val="4.1430808706874982E-2"/>
          <c:w val="0.8711771126510236"/>
          <c:h val="0.85516591932826269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1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BF-48FC-B3D5-3C236145CB46}"/>
              </c:ext>
            </c:extLst>
          </c:dPt>
          <c:dPt>
            <c:idx val="2"/>
            <c:invertIfNegative val="0"/>
            <c:bubble3D val="1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BF-48FC-B3D5-3C236145CB46}"/>
              </c:ext>
            </c:extLst>
          </c:dPt>
          <c:dPt>
            <c:idx val="3"/>
            <c:invertIfNegative val="0"/>
            <c:bubble3D val="1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BF-48FC-B3D5-3C236145CB46}"/>
              </c:ext>
            </c:extLst>
          </c:dPt>
          <c:dPt>
            <c:idx val="4"/>
            <c:invertIfNegative val="0"/>
            <c:bubble3D val="1"/>
            <c:spPr>
              <a:solidFill>
                <a:srgbClr val="FF99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BF-48FC-B3D5-3C236145CB46}"/>
              </c:ext>
            </c:extLst>
          </c:dPt>
          <c:dPt>
            <c:idx val="6"/>
            <c:invertIfNegative val="0"/>
            <c:bubble3D val="1"/>
            <c:spPr>
              <a:solidFill>
                <a:srgbClr val="66FF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BF-48FC-B3D5-3C236145CB46}"/>
              </c:ext>
            </c:extLst>
          </c:dPt>
          <c:dLbls>
            <c:dLbl>
              <c:idx val="5"/>
              <c:layout>
                <c:manualLayout>
                  <c:x val="2.7412454508748445E-2"/>
                  <c:y val="-0.2280478908732891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800" b="1" i="0" baseline="0"/>
                    </a:pPr>
                    <a:r>
                      <a:rPr lang="en-US" sz="2800" b="1" i="0" baseline="0" dirty="0" smtClean="0"/>
                      <a:t>1,0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BF-48FC-B3D5-3C236145CB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Лист1!$A$2:$A$8</c:f>
              <c:numCache>
                <c:formatCode>General</c:formatCode>
                <c:ptCount val="7"/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2">
                  <c:v>0.9</c:v>
                </c:pt>
                <c:pt idx="3">
                  <c:v>0.7</c:v>
                </c:pt>
                <c:pt idx="4">
                  <c:v>1</c:v>
                </c:pt>
                <c:pt idx="5">
                  <c:v>0.7</c:v>
                </c:pt>
                <c:pt idx="6">
                  <c:v>1</c:v>
                </c:pt>
              </c:numCache>
            </c:numRef>
          </c:yVal>
          <c:bubbleSize>
            <c:numLit>
              <c:formatCode>General</c:formatCode>
              <c:ptCount val="7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</c:numLit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9-B6BF-48FC-B3D5-3C236145C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127616"/>
        <c:axId val="6129152"/>
      </c:bubbleChart>
      <c:valAx>
        <c:axId val="61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29152"/>
        <c:crosses val="autoZero"/>
        <c:crossBetween val="midCat"/>
      </c:valAx>
      <c:valAx>
        <c:axId val="612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76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0411019872275"/>
          <c:y val="0.12771361871114248"/>
          <c:w val="0.53771335425150768"/>
          <c:h val="0.82717669316234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поселения в 2015 году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2700" cap="flat" cmpd="sng" algn="ctr">
                <a:solidFill>
                  <a:schemeClr val="accent4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AA6-4A8B-BB92-09AB06C9D698}"/>
              </c:ext>
            </c:extLst>
          </c:dPt>
          <c:dPt>
            <c:idx val="1"/>
            <c:bubble3D val="0"/>
            <c:spPr>
              <a:solidFill>
                <a:srgbClr val="00CC00"/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A6-4A8B-BB92-09AB06C9D698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A6-4A8B-BB92-09AB06C9D698}"/>
              </c:ext>
            </c:extLst>
          </c:dPt>
          <c:dPt>
            <c:idx val="3"/>
            <c:bubble3D val="0"/>
            <c:spPr>
              <a:solidFill>
                <a:srgbClr val="FF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A6-4A8B-BB92-09AB06C9D698}"/>
              </c:ext>
            </c:extLst>
          </c:dPt>
          <c:dPt>
            <c:idx val="4"/>
            <c:bubble3D val="0"/>
            <c:spPr>
              <a:solidFill>
                <a:srgbClr val="66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AA6-4A8B-BB92-09AB06C9D698}"/>
              </c:ext>
            </c:extLst>
          </c:dPt>
          <c:dLbls>
            <c:dLbl>
              <c:idx val="0"/>
              <c:layout>
                <c:manualLayout>
                  <c:x val="-0.23174666755680179"/>
                  <c:y val="0.125013485136720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64392371542382"/>
                      <c:h val="0.11397314672436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AA6-4A8B-BB92-09AB06C9D698}"/>
                </c:ext>
              </c:extLst>
            </c:dLbl>
            <c:dLbl>
              <c:idx val="3"/>
              <c:layout>
                <c:manualLayout>
                  <c:x val="7.6856487972049798E-3"/>
                  <c:y val="7.96354302784244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A6-4A8B-BB92-09AB06C9D698}"/>
                </c:ext>
              </c:extLst>
            </c:dLbl>
            <c:dLbl>
              <c:idx val="4"/>
              <c:layout>
                <c:manualLayout>
                  <c:x val="-4.1386385383982018E-2"/>
                  <c:y val="4.11988020640236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AA6-4A8B-BB92-09AB06C9D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 baseline="0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земельный</c:v>
                </c:pt>
                <c:pt idx="1">
                  <c:v>ЕСХН</c:v>
                </c:pt>
                <c:pt idx="2">
                  <c:v>НДФЛ</c:v>
                </c:pt>
                <c:pt idx="3">
                  <c:v>НИФЛ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2825.4</c:v>
                </c:pt>
                <c:pt idx="1">
                  <c:v>5769.6</c:v>
                </c:pt>
                <c:pt idx="2">
                  <c:v>1330.9</c:v>
                </c:pt>
                <c:pt idx="3">
                  <c:v>338.7</c:v>
                </c:pt>
                <c:pt idx="4">
                  <c:v>542.29999999999995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A6-4A8B-BB92-09AB06C9D69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76354801157384E-2"/>
          <c:y val="2.2900742061439348E-2"/>
          <c:w val="0.85343829318109965"/>
          <c:h val="0.86857164018812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9900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7985.7</c:v>
                </c:pt>
                <c:pt idx="1">
                  <c:v>10806.8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0A-43CC-AE02-C2B7D9FCCB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chemeClr val="accent6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2221.3000000000002</c:v>
                </c:pt>
                <c:pt idx="1">
                  <c:v>2217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0A-43CC-AE02-C2B7D9FCC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96480"/>
        <c:axId val="134598016"/>
      </c:barChart>
      <c:catAx>
        <c:axId val="1345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598016"/>
        <c:crosses val="autoZero"/>
        <c:auto val="1"/>
        <c:lblAlgn val="ctr"/>
        <c:lblOffset val="100"/>
        <c:noMultiLvlLbl val="0"/>
      </c:catAx>
      <c:valAx>
        <c:axId val="13459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596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ayout>
        <c:manualLayout>
          <c:xMode val="edge"/>
          <c:yMode val="edge"/>
          <c:x val="0.32338411674065221"/>
          <c:y val="0.15032274814812871"/>
          <c:w val="0.3241567362080543"/>
          <c:h val="0.226523707366259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41667137981422"/>
          <c:y val="2.8214371069093386E-2"/>
          <c:w val="0.88458332862018552"/>
          <c:h val="0.86120485055629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495095109585163E-3"/>
                  <c:y val="9.4850406183028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5E-4AD2-A053-A379E6D40133}"/>
                </c:ext>
              </c:extLst>
            </c:dLbl>
            <c:dLbl>
              <c:idx val="1"/>
              <c:layout>
                <c:manualLayout>
                  <c:x val="1.4873773777396291E-3"/>
                  <c:y val="9.4850406183028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5E-4AD2-A053-A379E6D40133}"/>
                </c:ext>
              </c:extLst>
            </c:dLbl>
            <c:dLbl>
              <c:idx val="4"/>
              <c:layout>
                <c:manualLayout>
                  <c:x val="9.7947775582879291E-3"/>
                  <c:y val="-1.79750581409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E-4AD2-A053-A379E6D40133}"/>
                </c:ext>
              </c:extLst>
            </c:dLbl>
            <c:dLbl>
              <c:idx val="5"/>
              <c:layout>
                <c:manualLayout>
                  <c:x val="1.6324629263813221E-2"/>
                  <c:y val="-1.027146179481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E-4AD2-A053-A379E6D401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1463.1</c:v>
                </c:pt>
                <c:pt idx="1">
                  <c:v>860.3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5E-4AD2-A053-A379E6D40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627712"/>
        <c:axId val="134629248"/>
        <c:axId val="0"/>
      </c:bar3DChart>
      <c:catAx>
        <c:axId val="13462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629248"/>
        <c:crosses val="autoZero"/>
        <c:auto val="1"/>
        <c:lblAlgn val="ctr"/>
        <c:lblOffset val="100"/>
        <c:noMultiLvlLbl val="0"/>
      </c:catAx>
      <c:valAx>
        <c:axId val="134629248"/>
        <c:scaling>
          <c:orientation val="minMax"/>
          <c:max val="1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62771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48929184694987E-2"/>
          <c:y val="1.4862641097958391E-2"/>
          <c:w val="0.89874139986452362"/>
          <c:h val="0.9119467812281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23000</c:v>
                </c:pt>
                <c:pt idx="1">
                  <c:v>24157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B-4813-BD1D-A3624941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06560"/>
        <c:axId val="144712448"/>
      </c:barChart>
      <c:catAx>
        <c:axId val="1447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712448"/>
        <c:crosses val="autoZero"/>
        <c:auto val="1"/>
        <c:lblAlgn val="ctr"/>
        <c:lblOffset val="100"/>
        <c:noMultiLvlLbl val="0"/>
      </c:catAx>
      <c:valAx>
        <c:axId val="144712448"/>
        <c:scaling>
          <c:orientation val="minMax"/>
          <c:max val="25000"/>
          <c:min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06560"/>
        <c:crosses val="autoZero"/>
        <c:crossBetween val="between"/>
        <c:majorUnit val="2000"/>
        <c:minorUnit val="500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679933765163491E-3"/>
                  <c:y val="0.149416461886844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21475989871757"/>
                      <c:h val="0.11506301933889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17A-4C01-9682-2A94B6381417}"/>
                </c:ext>
              </c:extLst>
            </c:dLbl>
            <c:dLbl>
              <c:idx val="1"/>
              <c:layout>
                <c:manualLayout>
                  <c:x val="-1.5339966882582858E-3"/>
                  <c:y val="0.124921959938181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7A-4C01-9682-2A94B63814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6950</c:v>
                </c:pt>
                <c:pt idx="1">
                  <c:v>9357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7A-4C01-9682-2A94B63814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375552"/>
        <c:axId val="34377088"/>
        <c:axId val="0"/>
      </c:bar3DChart>
      <c:catAx>
        <c:axId val="3437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377088"/>
        <c:crosses val="autoZero"/>
        <c:auto val="1"/>
        <c:lblAlgn val="ctr"/>
        <c:lblOffset val="100"/>
        <c:noMultiLvlLbl val="0"/>
      </c:catAx>
      <c:valAx>
        <c:axId val="34377088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75552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725417711380934E-3"/>
                  <c:y val="0.12201409727181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E0-4705-ACBF-75E6DA04EAF0}"/>
                </c:ext>
              </c:extLst>
            </c:dLbl>
            <c:dLbl>
              <c:idx val="1"/>
              <c:layout>
                <c:manualLayout>
                  <c:x val="4.5544063283535705E-3"/>
                  <c:y val="9.33048979137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E0-4705-ACBF-75E6DA04E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10207</c:v>
                </c:pt>
                <c:pt idx="1">
                  <c:v>13024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E0-4705-ACBF-75E6DA04EA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900352"/>
        <c:axId val="88903040"/>
        <c:axId val="0"/>
      </c:bar3DChart>
      <c:catAx>
        <c:axId val="8890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903040"/>
        <c:crosses val="autoZero"/>
        <c:auto val="1"/>
        <c:lblAlgn val="ctr"/>
        <c:lblOffset val="100"/>
        <c:noMultiLvlLbl val="0"/>
      </c:catAx>
      <c:valAx>
        <c:axId val="88903040"/>
        <c:scaling>
          <c:orientation val="minMax"/>
          <c:max val="14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00352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поселения в 2015 году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/>
              </a:solidFill>
              <a:ln w="12700" cap="flat" cmpd="sng" algn="ctr">
                <a:solidFill>
                  <a:schemeClr val="accent4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53-44A1-849D-3D6C0A1A327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53-44A1-849D-3D6C0A1A3275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Собственные</c:v>
                </c:pt>
                <c:pt idx="1">
                  <c:v>Безвозмездные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10806.8</c:v>
                </c:pt>
                <c:pt idx="1">
                  <c:v>2217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53-44A1-849D-3D6C0A1A327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41667137981422"/>
          <c:y val="2.8214371069093386E-2"/>
          <c:w val="0.88458332862018552"/>
          <c:h val="0.86120485055629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62132133218887E-3"/>
                  <c:y val="0.12160308485003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1A-4FEF-93B2-C2509145F588}"/>
                </c:ext>
              </c:extLst>
            </c:dLbl>
            <c:dLbl>
              <c:idx val="1"/>
              <c:layout>
                <c:manualLayout>
                  <c:x val="2.9747547554792582E-3"/>
                  <c:y val="0.13376339333504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1A-4FEF-93B2-C2509145F588}"/>
                </c:ext>
              </c:extLst>
            </c:dLbl>
            <c:dLbl>
              <c:idx val="4"/>
              <c:layout>
                <c:manualLayout>
                  <c:x val="9.7947775582879291E-3"/>
                  <c:y val="-1.79750581409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9-4B31-8545-FEC12523D856}"/>
                </c:ext>
              </c:extLst>
            </c:dLbl>
            <c:dLbl>
              <c:idx val="5"/>
              <c:layout>
                <c:manualLayout>
                  <c:x val="1.6324629263813221E-2"/>
                  <c:y val="-1.027146179481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59-4B31-8545-FEC12523D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2365.1</c:v>
                </c:pt>
                <c:pt idx="1">
                  <c:v>2825.4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59-4B31-8545-FEC12523D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413248"/>
        <c:axId val="41453056"/>
        <c:axId val="0"/>
      </c:bar3DChart>
      <c:catAx>
        <c:axId val="4141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1453056"/>
        <c:crosses val="autoZero"/>
        <c:auto val="1"/>
        <c:lblAlgn val="ctr"/>
        <c:lblOffset val="100"/>
        <c:noMultiLvlLbl val="0"/>
      </c:catAx>
      <c:valAx>
        <c:axId val="4145305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13248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layout>
                <c:manualLayout>
                  <c:x val="-1.44072930398027E-3"/>
                  <c:y val="9.9785351121341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95-4EB4-ACC8-2E6978FD52DF}"/>
                </c:ext>
              </c:extLst>
            </c:dLbl>
            <c:dLbl>
              <c:idx val="1"/>
              <c:layout>
                <c:manualLayout>
                  <c:x val="-2.8814586079605399E-3"/>
                  <c:y val="9.2657826041245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95-4EB4-ACC8-2E6978FD52DF}"/>
                </c:ext>
              </c:extLst>
            </c:dLbl>
            <c:dLbl>
              <c:idx val="4"/>
              <c:layout>
                <c:manualLayout>
                  <c:x val="9.7947775582879291E-3"/>
                  <c:y val="-1.79750581409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95-4EB4-ACC8-2E6978FD52DF}"/>
                </c:ext>
              </c:extLst>
            </c:dLbl>
            <c:dLbl>
              <c:idx val="5"/>
              <c:layout>
                <c:manualLayout>
                  <c:x val="1.6324629263813221E-2"/>
                  <c:y val="-1.027146179481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95-4EB4-ACC8-2E6978FD52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3665.3</c:v>
                </c:pt>
                <c:pt idx="1">
                  <c:v>5769.6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95-4EB4-ACC8-2E6978FD52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452288"/>
        <c:axId val="133563520"/>
        <c:axId val="0"/>
      </c:bar3DChart>
      <c:catAx>
        <c:axId val="1314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563520"/>
        <c:crosses val="autoZero"/>
        <c:auto val="1"/>
        <c:lblAlgn val="ctr"/>
        <c:lblOffset val="100"/>
        <c:noMultiLvlLbl val="0"/>
      </c:catAx>
      <c:valAx>
        <c:axId val="133563520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452288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2657826041245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09-462F-8C40-87BBA21A8DE3}"/>
                </c:ext>
              </c:extLst>
            </c:dLbl>
            <c:dLbl>
              <c:idx val="1"/>
              <c:layout>
                <c:manualLayout>
                  <c:x val="2.8391650976739859E-3"/>
                  <c:y val="0.10691287620143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09-462F-8C40-87BBA21A8DE3}"/>
                </c:ext>
              </c:extLst>
            </c:dLbl>
            <c:dLbl>
              <c:idx val="4"/>
              <c:layout>
                <c:manualLayout>
                  <c:x val="9.7947775582879291E-3"/>
                  <c:y val="-1.79750581409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09-462F-8C40-87BBA21A8DE3}"/>
                </c:ext>
              </c:extLst>
            </c:dLbl>
            <c:dLbl>
              <c:idx val="5"/>
              <c:layout>
                <c:manualLayout>
                  <c:x val="1.6324629263813221E-2"/>
                  <c:y val="-1.027146179481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09-462F-8C40-87BBA21A8D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1206.9000000000001</c:v>
                </c:pt>
                <c:pt idx="1">
                  <c:v>1330.9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09-462F-8C40-87BBA21A8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101248"/>
        <c:axId val="134115328"/>
        <c:axId val="0"/>
      </c:bar3DChart>
      <c:catAx>
        <c:axId val="13410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115328"/>
        <c:crosses val="autoZero"/>
        <c:auto val="1"/>
        <c:lblAlgn val="ctr"/>
        <c:lblOffset val="100"/>
        <c:noMultiLvlLbl val="0"/>
      </c:catAx>
      <c:valAx>
        <c:axId val="134115328"/>
        <c:scaling>
          <c:orientation val="minMax"/>
          <c:max val="14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101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2038290639072"/>
          <c:y val="2.8214371069093386E-2"/>
          <c:w val="0.89947961709360946"/>
          <c:h val="0.86120485055629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Lbls>
            <c:dLbl>
              <c:idx val="0"/>
              <c:layout>
                <c:manualLayout>
                  <c:x val="1.0183278392503641E-2"/>
                  <c:y val="0.12669994918035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4A-4675-8EF9-700210CE1248}"/>
                </c:ext>
              </c:extLst>
            </c:dLbl>
            <c:dLbl>
              <c:idx val="1"/>
              <c:layout>
                <c:manualLayout>
                  <c:x val="5.8190162242877947E-3"/>
                  <c:y val="0.11909795222953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4A-4675-8EF9-700210CE1248}"/>
                </c:ext>
              </c:extLst>
            </c:dLbl>
            <c:dLbl>
              <c:idx val="4"/>
              <c:layout>
                <c:manualLayout>
                  <c:x val="9.7947775582879291E-3"/>
                  <c:y val="-1.79750581409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A-4675-8EF9-700210CE1248}"/>
                </c:ext>
              </c:extLst>
            </c:dLbl>
            <c:dLbl>
              <c:idx val="5"/>
              <c:layout>
                <c:manualLayout>
                  <c:x val="1.6324629263813221E-2"/>
                  <c:y val="-1.027146179481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A-4675-8EF9-700210CE1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571.20000000000005</c:v>
                </c:pt>
                <c:pt idx="1">
                  <c:v>542.29999999999995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4A-4675-8EF9-700210CE12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979136"/>
        <c:axId val="133986176"/>
        <c:axId val="0"/>
      </c:bar3DChart>
      <c:catAx>
        <c:axId val="13397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986176"/>
        <c:crosses val="autoZero"/>
        <c:auto val="1"/>
        <c:lblAlgn val="ctr"/>
        <c:lblOffset val="100"/>
        <c:noMultiLvlLbl val="0"/>
      </c:catAx>
      <c:valAx>
        <c:axId val="133986176"/>
        <c:scaling>
          <c:orientation val="minMax"/>
          <c:max val="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7913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2889926994103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0B-4262-BDCC-CEC81032CBB2}"/>
                </c:ext>
              </c:extLst>
            </c:dLbl>
            <c:dLbl>
              <c:idx val="1"/>
              <c:layout>
                <c:manualLayout>
                  <c:x val="1.4387123275442721E-3"/>
                  <c:y val="0.12646720824403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0B-4262-BDCC-CEC81032CBB2}"/>
                </c:ext>
              </c:extLst>
            </c:dLbl>
            <c:dLbl>
              <c:idx val="4"/>
              <c:layout>
                <c:manualLayout>
                  <c:x val="9.7947775582879291E-3"/>
                  <c:y val="-1.79750581409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B-4262-BDCC-CEC81032CBB2}"/>
                </c:ext>
              </c:extLst>
            </c:dLbl>
            <c:dLbl>
              <c:idx val="5"/>
              <c:layout>
                <c:manualLayout>
                  <c:x val="1.6324629263813221E-2"/>
                  <c:y val="-1.027146179481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B-4262-BDCC-CEC81032C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172.6</c:v>
                </c:pt>
                <c:pt idx="1">
                  <c:v>338.7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0B-4262-BDCC-CEC81032C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865536"/>
        <c:axId val="142868480"/>
        <c:axId val="0"/>
      </c:bar3DChart>
      <c:catAx>
        <c:axId val="14286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868480"/>
        <c:crosses val="autoZero"/>
        <c:auto val="1"/>
        <c:lblAlgn val="ctr"/>
        <c:lblOffset val="100"/>
        <c:noMultiLvlLbl val="0"/>
      </c:catAx>
      <c:valAx>
        <c:axId val="142868480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6553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B911A-4B31-4E60-91FE-7284E3482E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AE4D8F-CEE2-45D8-9E6C-304DB535516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/>
            <a:t>Глава Шевченковского сельского поселения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/>
            <a:t> Крыловского района</a:t>
          </a:r>
          <a:endParaRPr lang="ru-RU" sz="2000"/>
        </a:p>
      </dgm:t>
    </dgm:pt>
    <dgm:pt modelId="{54E6C070-CC05-465F-9AB9-4229D578EA0E}" type="parTrans" cxnId="{442DE86D-265A-4796-8CB3-CA2FECD7DB44}">
      <dgm:prSet/>
      <dgm:spPr/>
      <dgm:t>
        <a:bodyPr/>
        <a:lstStyle/>
        <a:p>
          <a:endParaRPr lang="ru-RU"/>
        </a:p>
      </dgm:t>
    </dgm:pt>
    <dgm:pt modelId="{15A8DB87-980F-4C7C-9E7F-B309E53E8151}" type="sibTrans" cxnId="{442DE86D-265A-4796-8CB3-CA2FECD7DB44}">
      <dgm:prSet/>
      <dgm:spPr/>
      <dgm:t>
        <a:bodyPr/>
        <a:lstStyle/>
        <a:p>
          <a:endParaRPr lang="ru-RU"/>
        </a:p>
      </dgm:t>
    </dgm:pt>
    <dgm:pt modelId="{3E9B2690-311B-4E40-A2FB-6E5628E4603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ru-RU" sz="1600" b="1" cap="all" baseline="0"/>
            <a:t>Общий отдел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«Делопроизводство»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«Военный учёт»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«Землеустройство и ЖКХ»</a:t>
          </a:r>
        </a:p>
      </dgm:t>
    </dgm:pt>
    <dgm:pt modelId="{0316D26F-FECF-491E-9170-423E35C0BA41}" type="parTrans" cxnId="{B5E6E499-4DB6-4758-91C7-D5B91C44BB7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EF856D3-F5D4-4177-968C-15E563C31CF3}" type="sibTrans" cxnId="{B5E6E499-4DB6-4758-91C7-D5B91C44BB76}">
      <dgm:prSet/>
      <dgm:spPr/>
      <dgm:t>
        <a:bodyPr/>
        <a:lstStyle/>
        <a:p>
          <a:endParaRPr lang="ru-RU"/>
        </a:p>
      </dgm:t>
    </dgm:pt>
    <dgm:pt modelId="{E3A9180A-BDDF-4E3B-8716-BEF09CF6C6B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ru-RU" sz="1600" b="1"/>
            <a:t>ФИНАНСОВЫЙ ОТДЕЛ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«Экономическое развитие и финансирование деятельности»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«Закупки»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«Бухгалтерия»</a:t>
          </a:r>
        </a:p>
        <a:p>
          <a:pPr marL="36000" algn="l">
            <a:lnSpc>
              <a:spcPct val="100000"/>
            </a:lnSpc>
            <a:spcAft>
              <a:spcPts val="600"/>
            </a:spcAft>
          </a:pPr>
          <a:r>
            <a:rPr lang="ru-RU" sz="1000">
              <a:latin typeface="Arial" pitchFamily="34" charset="0"/>
              <a:cs typeface="Arial" pitchFamily="34" charset="0"/>
            </a:rPr>
            <a:t>Сектор «Налогообложение»</a:t>
          </a:r>
        </a:p>
      </dgm:t>
    </dgm:pt>
    <dgm:pt modelId="{106BFEAB-26FE-4F6D-87ED-8BF0CD4ACEF0}" type="parTrans" cxnId="{D5517D4F-430F-4B1A-8049-6BA1D8103E3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A0986B7-6101-434E-B9FD-25935A197E0A}" type="sibTrans" cxnId="{D5517D4F-430F-4B1A-8049-6BA1D8103E31}">
      <dgm:prSet/>
      <dgm:spPr/>
      <dgm:t>
        <a:bodyPr/>
        <a:lstStyle/>
        <a:p>
          <a:endParaRPr lang="ru-RU"/>
        </a:p>
      </dgm:t>
    </dgm:pt>
    <dgm:pt modelId="{73BFF0E0-1A1D-4D58-97D8-3700F1EAE941}" type="pres">
      <dgm:prSet presAssocID="{8D6B911A-4B31-4E60-91FE-7284E3482E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DF2BB4-04D3-407A-9992-03D74DE25B9D}" type="pres">
      <dgm:prSet presAssocID="{4BAE4D8F-CEE2-45D8-9E6C-304DB5355169}" presName="hierRoot1" presStyleCnt="0">
        <dgm:presLayoutVars>
          <dgm:hierBranch val="init"/>
        </dgm:presLayoutVars>
      </dgm:prSet>
      <dgm:spPr/>
    </dgm:pt>
    <dgm:pt modelId="{464F4B1A-3EBC-4412-A187-BAE188E36CA2}" type="pres">
      <dgm:prSet presAssocID="{4BAE4D8F-CEE2-45D8-9E6C-304DB5355169}" presName="rootComposite1" presStyleCnt="0"/>
      <dgm:spPr/>
    </dgm:pt>
    <dgm:pt modelId="{D9520C69-01FD-4E60-A0B2-0FCAA51802DC}" type="pres">
      <dgm:prSet presAssocID="{4BAE4D8F-CEE2-45D8-9E6C-304DB5355169}" presName="rootText1" presStyleLbl="node0" presStyleIdx="0" presStyleCnt="1" custScaleX="240587" custScaleY="69130" custLinFactNeighborX="10486" custLinFactNeighborY="-18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214E8-13EE-4DE3-9BCB-9D2BD2DDFBDE}" type="pres">
      <dgm:prSet presAssocID="{4BAE4D8F-CEE2-45D8-9E6C-304DB53551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48CF44-7BD6-43E2-86C3-5C99E3BDB6FB}" type="pres">
      <dgm:prSet presAssocID="{4BAE4D8F-CEE2-45D8-9E6C-304DB5355169}" presName="hierChild2" presStyleCnt="0"/>
      <dgm:spPr/>
    </dgm:pt>
    <dgm:pt modelId="{A06FF2A0-713D-478B-A05F-FBA002E7233A}" type="pres">
      <dgm:prSet presAssocID="{0316D26F-FECF-491E-9170-423E35C0BA4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6C9A0B8-1855-4B1D-9FC0-19589E8AD966}" type="pres">
      <dgm:prSet presAssocID="{3E9B2690-311B-4E40-A2FB-6E5628E4603E}" presName="hierRoot2" presStyleCnt="0">
        <dgm:presLayoutVars>
          <dgm:hierBranch val="init"/>
        </dgm:presLayoutVars>
      </dgm:prSet>
      <dgm:spPr/>
    </dgm:pt>
    <dgm:pt modelId="{90F111D4-FA1F-4E11-847A-B6983E5A7EC6}" type="pres">
      <dgm:prSet presAssocID="{3E9B2690-311B-4E40-A2FB-6E5628E4603E}" presName="rootComposite" presStyleCnt="0"/>
      <dgm:spPr/>
    </dgm:pt>
    <dgm:pt modelId="{DB0AD7B4-5DD6-421F-9C36-9671A98EBB4C}" type="pres">
      <dgm:prSet presAssocID="{3E9B2690-311B-4E40-A2FB-6E5628E4603E}" presName="rootText" presStyleLbl="node2" presStyleIdx="0" presStyleCnt="2" custScaleX="107738" custScaleY="121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3EB0A0-DE8F-4D53-82E5-DA2E506A3124}" type="pres">
      <dgm:prSet presAssocID="{3E9B2690-311B-4E40-A2FB-6E5628E4603E}" presName="rootConnector" presStyleLbl="node2" presStyleIdx="0" presStyleCnt="2"/>
      <dgm:spPr/>
      <dgm:t>
        <a:bodyPr/>
        <a:lstStyle/>
        <a:p>
          <a:endParaRPr lang="ru-RU"/>
        </a:p>
      </dgm:t>
    </dgm:pt>
    <dgm:pt modelId="{6665ADB3-798A-4454-A3EE-7289AE485768}" type="pres">
      <dgm:prSet presAssocID="{3E9B2690-311B-4E40-A2FB-6E5628E4603E}" presName="hierChild4" presStyleCnt="0"/>
      <dgm:spPr/>
    </dgm:pt>
    <dgm:pt modelId="{B010BF47-1B12-4BF6-968D-D426B309F79E}" type="pres">
      <dgm:prSet presAssocID="{3E9B2690-311B-4E40-A2FB-6E5628E4603E}" presName="hierChild5" presStyleCnt="0"/>
      <dgm:spPr/>
    </dgm:pt>
    <dgm:pt modelId="{D017E31E-BC29-46EE-84AD-159FCC023348}" type="pres">
      <dgm:prSet presAssocID="{106BFEAB-26FE-4F6D-87ED-8BF0CD4ACE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EEEF1E6-68A4-4D13-A140-B3821F5FF71F}" type="pres">
      <dgm:prSet presAssocID="{E3A9180A-BDDF-4E3B-8716-BEF09CF6C6BC}" presName="hierRoot2" presStyleCnt="0">
        <dgm:presLayoutVars>
          <dgm:hierBranch val="init"/>
        </dgm:presLayoutVars>
      </dgm:prSet>
      <dgm:spPr/>
    </dgm:pt>
    <dgm:pt modelId="{2F57E1EB-D8A4-4CB0-BA3C-C734DD4DC8F7}" type="pres">
      <dgm:prSet presAssocID="{E3A9180A-BDDF-4E3B-8716-BEF09CF6C6BC}" presName="rootComposite" presStyleCnt="0"/>
      <dgm:spPr/>
    </dgm:pt>
    <dgm:pt modelId="{A7EAB7A0-4C53-4C24-B122-77738AD9BC29}" type="pres">
      <dgm:prSet presAssocID="{E3A9180A-BDDF-4E3B-8716-BEF09CF6C6BC}" presName="rootText" presStyleLbl="node2" presStyleIdx="1" presStyleCnt="2" custScaleX="111263" custScaleY="123960" custLinFactNeighborX="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7EE62E-7F9C-4A78-9EDE-499941D4BD58}" type="pres">
      <dgm:prSet presAssocID="{E3A9180A-BDDF-4E3B-8716-BEF09CF6C6BC}" presName="rootConnector" presStyleLbl="node2" presStyleIdx="1" presStyleCnt="2"/>
      <dgm:spPr/>
      <dgm:t>
        <a:bodyPr/>
        <a:lstStyle/>
        <a:p>
          <a:endParaRPr lang="ru-RU"/>
        </a:p>
      </dgm:t>
    </dgm:pt>
    <dgm:pt modelId="{D9EB9384-936D-4470-97F6-5A048AB104A5}" type="pres">
      <dgm:prSet presAssocID="{E3A9180A-BDDF-4E3B-8716-BEF09CF6C6BC}" presName="hierChild4" presStyleCnt="0"/>
      <dgm:spPr/>
    </dgm:pt>
    <dgm:pt modelId="{C003B46C-3126-4B00-A6D1-F38C541A3781}" type="pres">
      <dgm:prSet presAssocID="{E3A9180A-BDDF-4E3B-8716-BEF09CF6C6BC}" presName="hierChild5" presStyleCnt="0"/>
      <dgm:spPr/>
    </dgm:pt>
    <dgm:pt modelId="{94EBC3F1-1491-4CC6-8099-1F2C20512E90}" type="pres">
      <dgm:prSet presAssocID="{4BAE4D8F-CEE2-45D8-9E6C-304DB5355169}" presName="hierChild3" presStyleCnt="0"/>
      <dgm:spPr/>
    </dgm:pt>
  </dgm:ptLst>
  <dgm:cxnLst>
    <dgm:cxn modelId="{BA92A320-7EA1-43BD-890B-350B62613388}" type="presOf" srcId="{E3A9180A-BDDF-4E3B-8716-BEF09CF6C6BC}" destId="{A7EAB7A0-4C53-4C24-B122-77738AD9BC29}" srcOrd="0" destOrd="0" presId="urn:microsoft.com/office/officeart/2005/8/layout/orgChart1"/>
    <dgm:cxn modelId="{F262517A-3695-40FA-A212-990BD913D13E}" type="presOf" srcId="{8D6B911A-4B31-4E60-91FE-7284E3482E27}" destId="{73BFF0E0-1A1D-4D58-97D8-3700F1EAE941}" srcOrd="0" destOrd="0" presId="urn:microsoft.com/office/officeart/2005/8/layout/orgChart1"/>
    <dgm:cxn modelId="{442DE86D-265A-4796-8CB3-CA2FECD7DB44}" srcId="{8D6B911A-4B31-4E60-91FE-7284E3482E27}" destId="{4BAE4D8F-CEE2-45D8-9E6C-304DB5355169}" srcOrd="0" destOrd="0" parTransId="{54E6C070-CC05-465F-9AB9-4229D578EA0E}" sibTransId="{15A8DB87-980F-4C7C-9E7F-B309E53E8151}"/>
    <dgm:cxn modelId="{929BAAAC-D75D-47CF-B84C-5D82823974DA}" type="presOf" srcId="{106BFEAB-26FE-4F6D-87ED-8BF0CD4ACEF0}" destId="{D017E31E-BC29-46EE-84AD-159FCC023348}" srcOrd="0" destOrd="0" presId="urn:microsoft.com/office/officeart/2005/8/layout/orgChart1"/>
    <dgm:cxn modelId="{02AFF5D4-4682-4187-86E3-F22CCE1A76D0}" type="presOf" srcId="{0316D26F-FECF-491E-9170-423E35C0BA41}" destId="{A06FF2A0-713D-478B-A05F-FBA002E7233A}" srcOrd="0" destOrd="0" presId="urn:microsoft.com/office/officeart/2005/8/layout/orgChart1"/>
    <dgm:cxn modelId="{79D4FA26-AFF8-45DB-A9BF-885BA388CA05}" type="presOf" srcId="{4BAE4D8F-CEE2-45D8-9E6C-304DB5355169}" destId="{D9520C69-01FD-4E60-A0B2-0FCAA51802DC}" srcOrd="0" destOrd="0" presId="urn:microsoft.com/office/officeart/2005/8/layout/orgChart1"/>
    <dgm:cxn modelId="{CF689944-4C84-4774-9A47-69ADE3F7AB99}" type="presOf" srcId="{3E9B2690-311B-4E40-A2FB-6E5628E4603E}" destId="{DB0AD7B4-5DD6-421F-9C36-9671A98EBB4C}" srcOrd="0" destOrd="0" presId="urn:microsoft.com/office/officeart/2005/8/layout/orgChart1"/>
    <dgm:cxn modelId="{B5E6E499-4DB6-4758-91C7-D5B91C44BB76}" srcId="{4BAE4D8F-CEE2-45D8-9E6C-304DB5355169}" destId="{3E9B2690-311B-4E40-A2FB-6E5628E4603E}" srcOrd="0" destOrd="0" parTransId="{0316D26F-FECF-491E-9170-423E35C0BA41}" sibTransId="{CEF856D3-F5D4-4177-968C-15E563C31CF3}"/>
    <dgm:cxn modelId="{74092159-1D8D-441C-93E8-ACC0ED38DBCD}" type="presOf" srcId="{3E9B2690-311B-4E40-A2FB-6E5628E4603E}" destId="{283EB0A0-DE8F-4D53-82E5-DA2E506A3124}" srcOrd="1" destOrd="0" presId="urn:microsoft.com/office/officeart/2005/8/layout/orgChart1"/>
    <dgm:cxn modelId="{943BEC4E-3736-485C-A106-5AC738CF15E7}" type="presOf" srcId="{4BAE4D8F-CEE2-45D8-9E6C-304DB5355169}" destId="{48A214E8-13EE-4DE3-9BCB-9D2BD2DDFBDE}" srcOrd="1" destOrd="0" presId="urn:microsoft.com/office/officeart/2005/8/layout/orgChart1"/>
    <dgm:cxn modelId="{6662BABB-7358-46BD-8A75-E5CE98F42EA8}" type="presOf" srcId="{E3A9180A-BDDF-4E3B-8716-BEF09CF6C6BC}" destId="{877EE62E-7F9C-4A78-9EDE-499941D4BD58}" srcOrd="1" destOrd="0" presId="urn:microsoft.com/office/officeart/2005/8/layout/orgChart1"/>
    <dgm:cxn modelId="{D5517D4F-430F-4B1A-8049-6BA1D8103E31}" srcId="{4BAE4D8F-CEE2-45D8-9E6C-304DB5355169}" destId="{E3A9180A-BDDF-4E3B-8716-BEF09CF6C6BC}" srcOrd="1" destOrd="0" parTransId="{106BFEAB-26FE-4F6D-87ED-8BF0CD4ACEF0}" sibTransId="{8A0986B7-6101-434E-B9FD-25935A197E0A}"/>
    <dgm:cxn modelId="{1F95B0FB-7F57-4AB1-A757-F5FF14CA73FB}" type="presParOf" srcId="{73BFF0E0-1A1D-4D58-97D8-3700F1EAE941}" destId="{2FDF2BB4-04D3-407A-9992-03D74DE25B9D}" srcOrd="0" destOrd="0" presId="urn:microsoft.com/office/officeart/2005/8/layout/orgChart1"/>
    <dgm:cxn modelId="{C09D9486-FC60-48CD-8095-FAB39024CC5D}" type="presParOf" srcId="{2FDF2BB4-04D3-407A-9992-03D74DE25B9D}" destId="{464F4B1A-3EBC-4412-A187-BAE188E36CA2}" srcOrd="0" destOrd="0" presId="urn:microsoft.com/office/officeart/2005/8/layout/orgChart1"/>
    <dgm:cxn modelId="{FE587D03-4E98-419E-92C5-E703EA748F3D}" type="presParOf" srcId="{464F4B1A-3EBC-4412-A187-BAE188E36CA2}" destId="{D9520C69-01FD-4E60-A0B2-0FCAA51802DC}" srcOrd="0" destOrd="0" presId="urn:microsoft.com/office/officeart/2005/8/layout/orgChart1"/>
    <dgm:cxn modelId="{1FB99183-2556-4B84-8B57-E24EB57D8A94}" type="presParOf" srcId="{464F4B1A-3EBC-4412-A187-BAE188E36CA2}" destId="{48A214E8-13EE-4DE3-9BCB-9D2BD2DDFBDE}" srcOrd="1" destOrd="0" presId="urn:microsoft.com/office/officeart/2005/8/layout/orgChart1"/>
    <dgm:cxn modelId="{971775C4-1D13-4ECF-9A47-0CE66104286B}" type="presParOf" srcId="{2FDF2BB4-04D3-407A-9992-03D74DE25B9D}" destId="{3E48CF44-7BD6-43E2-86C3-5C99E3BDB6FB}" srcOrd="1" destOrd="0" presId="urn:microsoft.com/office/officeart/2005/8/layout/orgChart1"/>
    <dgm:cxn modelId="{D74445C7-A66F-40D6-9980-2612BF946603}" type="presParOf" srcId="{3E48CF44-7BD6-43E2-86C3-5C99E3BDB6FB}" destId="{A06FF2A0-713D-478B-A05F-FBA002E7233A}" srcOrd="0" destOrd="0" presId="urn:microsoft.com/office/officeart/2005/8/layout/orgChart1"/>
    <dgm:cxn modelId="{1BAAF3F1-8A22-475F-A7E2-600EC268D6F5}" type="presParOf" srcId="{3E48CF44-7BD6-43E2-86C3-5C99E3BDB6FB}" destId="{F6C9A0B8-1855-4B1D-9FC0-19589E8AD966}" srcOrd="1" destOrd="0" presId="urn:microsoft.com/office/officeart/2005/8/layout/orgChart1"/>
    <dgm:cxn modelId="{A186A0AF-3F51-4297-885D-FD53721F8C1F}" type="presParOf" srcId="{F6C9A0B8-1855-4B1D-9FC0-19589E8AD966}" destId="{90F111D4-FA1F-4E11-847A-B6983E5A7EC6}" srcOrd="0" destOrd="0" presId="urn:microsoft.com/office/officeart/2005/8/layout/orgChart1"/>
    <dgm:cxn modelId="{A0EBD91E-0EFC-44F4-9BA1-2E8CE3C9779E}" type="presParOf" srcId="{90F111D4-FA1F-4E11-847A-B6983E5A7EC6}" destId="{DB0AD7B4-5DD6-421F-9C36-9671A98EBB4C}" srcOrd="0" destOrd="0" presId="urn:microsoft.com/office/officeart/2005/8/layout/orgChart1"/>
    <dgm:cxn modelId="{0E4D3AEB-2977-4EF5-BAB2-C519EE00C44C}" type="presParOf" srcId="{90F111D4-FA1F-4E11-847A-B6983E5A7EC6}" destId="{283EB0A0-DE8F-4D53-82E5-DA2E506A3124}" srcOrd="1" destOrd="0" presId="urn:microsoft.com/office/officeart/2005/8/layout/orgChart1"/>
    <dgm:cxn modelId="{3463A7D3-F568-4A73-95FF-D76551A17890}" type="presParOf" srcId="{F6C9A0B8-1855-4B1D-9FC0-19589E8AD966}" destId="{6665ADB3-798A-4454-A3EE-7289AE485768}" srcOrd="1" destOrd="0" presId="urn:microsoft.com/office/officeart/2005/8/layout/orgChart1"/>
    <dgm:cxn modelId="{F2C6D120-8860-4DB2-84D4-168BD39470D4}" type="presParOf" srcId="{F6C9A0B8-1855-4B1D-9FC0-19589E8AD966}" destId="{B010BF47-1B12-4BF6-968D-D426B309F79E}" srcOrd="2" destOrd="0" presId="urn:microsoft.com/office/officeart/2005/8/layout/orgChart1"/>
    <dgm:cxn modelId="{9A2E6BA1-D58E-4E87-9AE3-B889AE718FF0}" type="presParOf" srcId="{3E48CF44-7BD6-43E2-86C3-5C99E3BDB6FB}" destId="{D017E31E-BC29-46EE-84AD-159FCC023348}" srcOrd="2" destOrd="0" presId="urn:microsoft.com/office/officeart/2005/8/layout/orgChart1"/>
    <dgm:cxn modelId="{1E86E1DE-E1C3-4760-8B84-CA92B68248F5}" type="presParOf" srcId="{3E48CF44-7BD6-43E2-86C3-5C99E3BDB6FB}" destId="{DEEEF1E6-68A4-4D13-A140-B3821F5FF71F}" srcOrd="3" destOrd="0" presId="urn:microsoft.com/office/officeart/2005/8/layout/orgChart1"/>
    <dgm:cxn modelId="{288BE5D0-B22A-4C8D-8F45-6C25BF0DA7CA}" type="presParOf" srcId="{DEEEF1E6-68A4-4D13-A140-B3821F5FF71F}" destId="{2F57E1EB-D8A4-4CB0-BA3C-C734DD4DC8F7}" srcOrd="0" destOrd="0" presId="urn:microsoft.com/office/officeart/2005/8/layout/orgChart1"/>
    <dgm:cxn modelId="{AB25166B-47F9-4B5A-B79B-9EA7D13E5983}" type="presParOf" srcId="{2F57E1EB-D8A4-4CB0-BA3C-C734DD4DC8F7}" destId="{A7EAB7A0-4C53-4C24-B122-77738AD9BC29}" srcOrd="0" destOrd="0" presId="urn:microsoft.com/office/officeart/2005/8/layout/orgChart1"/>
    <dgm:cxn modelId="{AFF23662-B754-4039-BC9B-1C36644221E6}" type="presParOf" srcId="{2F57E1EB-D8A4-4CB0-BA3C-C734DD4DC8F7}" destId="{877EE62E-7F9C-4A78-9EDE-499941D4BD58}" srcOrd="1" destOrd="0" presId="urn:microsoft.com/office/officeart/2005/8/layout/orgChart1"/>
    <dgm:cxn modelId="{BF9ED66D-373F-4840-95FD-E6B3B6A98EDC}" type="presParOf" srcId="{DEEEF1E6-68A4-4D13-A140-B3821F5FF71F}" destId="{D9EB9384-936D-4470-97F6-5A048AB104A5}" srcOrd="1" destOrd="0" presId="urn:microsoft.com/office/officeart/2005/8/layout/orgChart1"/>
    <dgm:cxn modelId="{7201844F-CBD2-4185-99CB-01D1C51E35F0}" type="presParOf" srcId="{DEEEF1E6-68A4-4D13-A140-B3821F5FF71F}" destId="{C003B46C-3126-4B00-A6D1-F38C541A3781}" srcOrd="2" destOrd="0" presId="urn:microsoft.com/office/officeart/2005/8/layout/orgChart1"/>
    <dgm:cxn modelId="{AB60FE83-A201-4617-A628-4A5B763D1F7F}" type="presParOf" srcId="{2FDF2BB4-04D3-407A-9992-03D74DE25B9D}" destId="{94EBC3F1-1491-4CC6-8099-1F2C20512E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7E31E-BC29-46EE-84AD-159FCC023348}">
      <dsp:nvSpPr>
        <dsp:cNvPr id="0" name=""/>
        <dsp:cNvSpPr/>
      </dsp:nvSpPr>
      <dsp:spPr>
        <a:xfrm>
          <a:off x="3702055" y="1297160"/>
          <a:ext cx="1989979" cy="934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439"/>
              </a:lnTo>
              <a:lnTo>
                <a:pt x="1989979" y="611439"/>
              </a:lnTo>
              <a:lnTo>
                <a:pt x="1989979" y="93457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06FF2A0-713D-478B-A05F-FBA002E7233A}">
      <dsp:nvSpPr>
        <dsp:cNvPr id="0" name=""/>
        <dsp:cNvSpPr/>
      </dsp:nvSpPr>
      <dsp:spPr>
        <a:xfrm>
          <a:off x="1666846" y="1297160"/>
          <a:ext cx="2035209" cy="934578"/>
        </a:xfrm>
        <a:custGeom>
          <a:avLst/>
          <a:gdLst/>
          <a:ahLst/>
          <a:cxnLst/>
          <a:rect l="0" t="0" r="0" b="0"/>
          <a:pathLst>
            <a:path>
              <a:moveTo>
                <a:pt x="2035209" y="0"/>
              </a:moveTo>
              <a:lnTo>
                <a:pt x="2035209" y="611439"/>
              </a:lnTo>
              <a:lnTo>
                <a:pt x="0" y="611439"/>
              </a:lnTo>
              <a:lnTo>
                <a:pt x="0" y="93457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9520C69-01FD-4E60-A0B2-0FCAA51802DC}">
      <dsp:nvSpPr>
        <dsp:cNvPr id="0" name=""/>
        <dsp:cNvSpPr/>
      </dsp:nvSpPr>
      <dsp:spPr>
        <a:xfrm>
          <a:off x="11" y="233418"/>
          <a:ext cx="7404088" cy="106374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/>
            <a:t>Глава Шевченковского сельского поселения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/>
            <a:t> Крыловского района</a:t>
          </a:r>
          <a:endParaRPr lang="ru-RU" sz="2000" kern="1200"/>
        </a:p>
      </dsp:txBody>
      <dsp:txXfrm>
        <a:off x="11" y="233418"/>
        <a:ext cx="7404088" cy="1063741"/>
      </dsp:txXfrm>
    </dsp:sp>
    <dsp:sp modelId="{DB0AD7B4-5DD6-421F-9C36-9671A98EBB4C}">
      <dsp:nvSpPr>
        <dsp:cNvPr id="0" name=""/>
        <dsp:cNvSpPr/>
      </dsp:nvSpPr>
      <dsp:spPr>
        <a:xfrm>
          <a:off x="9022" y="2231738"/>
          <a:ext cx="3315647" cy="18712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cap="all" baseline="0"/>
            <a:t>Общий отдел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«Делопроизводство»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«Военный учёт»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«Землеустройство и ЖКХ»</a:t>
          </a:r>
        </a:p>
      </dsp:txBody>
      <dsp:txXfrm>
        <a:off x="9022" y="2231738"/>
        <a:ext cx="3315647" cy="1871202"/>
      </dsp:txXfrm>
    </dsp:sp>
    <dsp:sp modelId="{A7EAB7A0-4C53-4C24-B122-77738AD9BC29}">
      <dsp:nvSpPr>
        <dsp:cNvPr id="0" name=""/>
        <dsp:cNvSpPr/>
      </dsp:nvSpPr>
      <dsp:spPr>
        <a:xfrm>
          <a:off x="3979970" y="2231738"/>
          <a:ext cx="3424129" cy="19074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/>
            <a:t>ФИНАНСОВЫЙ ОТДЕЛ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«Экономическое развитие и финансирование деятельности»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«Закупки»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«Бухгалтерия»</a:t>
          </a:r>
        </a:p>
        <a:p>
          <a:pPr marL="36000"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000" kern="1200">
              <a:latin typeface="Arial" pitchFamily="34" charset="0"/>
              <a:cs typeface="Arial" pitchFamily="34" charset="0"/>
            </a:rPr>
            <a:t>Сектор «Налогообложение»</a:t>
          </a:r>
        </a:p>
      </dsp:txBody>
      <dsp:txXfrm>
        <a:off x="3979970" y="2231738"/>
        <a:ext cx="3424129" cy="190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0.16453</cdr:x>
      <cdr:y>0.21038</cdr:y>
    </cdr:from>
    <cdr:to>
      <cdr:x>0.26602</cdr:x>
      <cdr:y>0.2835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19578" y="1031008"/>
          <a:ext cx="752314" cy="358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chemeClr val="tx1"/>
              </a:solidFill>
            </a:rPr>
            <a:t>0,9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0.315</cdr:x>
      <cdr:y>0.35691</cdr:y>
    </cdr:from>
    <cdr:to>
      <cdr:x>0.41649</cdr:x>
      <cdr:y>0.43003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335012" y="1749126"/>
          <a:ext cx="752314" cy="358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chemeClr val="tx1"/>
              </a:solidFill>
            </a:rPr>
            <a:t>0,7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0.60742</cdr:x>
      <cdr:y>0.35094</cdr:y>
    </cdr:from>
    <cdr:to>
      <cdr:x>0.7089</cdr:x>
      <cdr:y>0.42406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02600" y="1719861"/>
          <a:ext cx="752239" cy="358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chemeClr val="tx1"/>
              </a:solidFill>
            </a:rPr>
            <a:t>0,7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0.4288</cdr:x>
      <cdr:y>0.12633</cdr:y>
    </cdr:from>
    <cdr:to>
      <cdr:x>0.5712</cdr:x>
      <cdr:y>0.23309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3178551" y="619094"/>
          <a:ext cx="105558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/>
            <a:t>1,0</a:t>
          </a:r>
          <a:endParaRPr lang="ru-RU" sz="2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0.58788</cdr:x>
      <cdr:y>0.39241</cdr:y>
    </cdr:from>
    <cdr:to>
      <cdr:x>0.6871</cdr:x>
      <cdr:y>0.53004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3550" y="2451927"/>
          <a:ext cx="891730" cy="859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0.30701</cdr:x>
      <cdr:y>0.50156</cdr:y>
    </cdr:from>
    <cdr:to>
      <cdr:x>0.40623</cdr:x>
      <cdr:y>0.6392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59216" y="2640721"/>
          <a:ext cx="891730" cy="724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0.50731</cdr:x>
      <cdr:y>0.50156</cdr:y>
    </cdr:from>
    <cdr:to>
      <cdr:x>0.78016</cdr:x>
      <cdr:y>0.65067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59416" y="2640721"/>
          <a:ext cx="2452212" cy="785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0.22689</cdr:x>
      <cdr:y>0.33744</cdr:y>
    </cdr:from>
    <cdr:to>
      <cdr:x>0.49975</cdr:x>
      <cdr:y>0.48654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39136" y="1776625"/>
          <a:ext cx="2452302" cy="785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</a:t>
          </a:r>
        </a:p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0.66825</cdr:x>
      <cdr:y>0.08883</cdr:y>
    </cdr:from>
    <cdr:to>
      <cdr:x>0.81771</cdr:x>
      <cdr:y>0.18599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18660" y="463211"/>
          <a:ext cx="1167190" cy="506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</a:rPr>
            <a:t>24157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0.20723</cdr:x>
      <cdr:y>0.14286</cdr:y>
    </cdr:from>
    <cdr:to>
      <cdr:x>0.36861</cdr:x>
      <cdr:y>0.24001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618356" y="744926"/>
          <a:ext cx="1260292" cy="5065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</a:rPr>
            <a:t>23000</a:t>
          </a:r>
          <a:endParaRPr lang="ru-RU" sz="2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0.02612</cdr:x>
      <cdr:y>0.90609</cdr:y>
    </cdr:from>
    <cdr:to>
      <cdr:x>0.14366</cdr:x>
      <cdr:y>0.97946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199" y="4481284"/>
          <a:ext cx="914400" cy="36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0.52498</cdr:x>
      <cdr:y>0.47451</cdr:y>
    </cdr:from>
    <cdr:to>
      <cdr:x>0.6242</cdr:x>
      <cdr:y>0.61214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8247" y="2498323"/>
          <a:ext cx="891730" cy="724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83%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0.30146</cdr:x>
      <cdr:y>0.36262</cdr:y>
    </cdr:from>
    <cdr:to>
      <cdr:x>0.40068</cdr:x>
      <cdr:y>0.50026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09345" y="1909221"/>
          <a:ext cx="891730" cy="724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17%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0.45954</cdr:x>
      <cdr:y>0.61839</cdr:y>
    </cdr:from>
    <cdr:to>
      <cdr:x>0.73239</cdr:x>
      <cdr:y>0.7675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30104" y="3255883"/>
          <a:ext cx="2452212" cy="785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 Собственные</a:t>
          </a:r>
        </a:p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10 806,8 тыс. руб.</a:t>
          </a:r>
        </a:p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0.22689</cdr:x>
      <cdr:y>0.21745</cdr:y>
    </cdr:from>
    <cdr:to>
      <cdr:x>0.49975</cdr:x>
      <cdr:y>0.36655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39151" y="1144872"/>
          <a:ext cx="2452302" cy="785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Безвозмездные</a:t>
          </a:r>
        </a:p>
        <a:p xmlns:a="http://schemas.openxmlformats.org/drawingml/2006/main"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2 217 тыс. руб.</a:t>
          </a:r>
        </a:p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0.01927</cdr:x>
      <cdr:y>0.00501</cdr:y>
    </cdr:from>
    <cdr:to>
      <cdr:x>0.13681</cdr:x>
      <cdr:y>0.07838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84" y="24774"/>
          <a:ext cx="914421" cy="36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8C3-E5FB-42BD-B440-AC2AD8229CB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218D-9FDC-4674-B59D-CD886F823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9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527"/>
          <a:stretch/>
        </p:blipFill>
        <p:spPr>
          <a:xfrm>
            <a:off x="0" y="0"/>
            <a:ext cx="9144000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4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 ?><Relationships xmlns="http://schemas.openxmlformats.org/package/2006/relationships"><Relationship Id="rId3" Target="../media/image34.pn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7.wdp" Type="http://schemas.microsoft.com/office/2007/relationships/hdphoto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45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3.xml.rels><?xml version="1.0" encoding="UTF-8" standalone="yes" ?><Relationships xmlns="http://schemas.openxmlformats.org/package/2006/relationships"><Relationship Id="rId3" Target="../media/image49.pn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0.jpeg" Type="http://schemas.openxmlformats.org/officeDocument/2006/relationships/image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6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9.wdp" Type="http://schemas.microsoft.com/office/2007/relationships/hdphoto"/><Relationship Id="rId4" Target="../media/image62.png" Type="http://schemas.openxmlformats.org/officeDocument/2006/relationships/image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2" y="2856614"/>
            <a:ext cx="8106770" cy="1876607"/>
          </a:xfrm>
        </p:spPr>
        <p:txBody>
          <a:bodyPr>
            <a:noAutofit/>
          </a:bodyPr>
          <a:lstStyle/>
          <a:p>
            <a:r>
              <a:rPr lang="ru-RU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главы Шевченковского сельского поселения Крыловского района «О работе органов местного самоуправления Шевченковского сельского поселения Крыловского района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2020 год и о задачах на 2021 год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96" y="6083124"/>
            <a:ext cx="5150224" cy="485870"/>
          </a:xfrm>
        </p:spPr>
        <p:txBody>
          <a:bodyPr>
            <a:noAutofit/>
          </a:bodyPr>
          <a:lstStyle/>
          <a:p>
            <a:r>
              <a:rPr lang="ru-RU" b="1" dirty="0" smtClean="0"/>
              <a:t>село Шевченковское </a:t>
            </a:r>
          </a:p>
          <a:p>
            <a:r>
              <a:rPr lang="ru-RU" b="1" dirty="0" smtClean="0"/>
              <a:t>2021 год</a:t>
            </a:r>
            <a:endParaRPr lang="ru-RU" b="1" dirty="0"/>
          </a:p>
        </p:txBody>
      </p:sp>
      <p:pic>
        <p:nvPicPr>
          <p:cNvPr id="6" name="Picture 2" descr="C:\Users\WEST\Desktop\с рабочего стола\бюджет для граждан и сайт\БЮДЖЕТ ДЛЯ ГРАЖДАН\наша брошюра\Изображения\Использованные\Герб2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870" y="204716"/>
            <a:ext cx="1752600" cy="21486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00" y="228600"/>
            <a:ext cx="858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Структура администрации </a:t>
            </a:r>
          </a:p>
          <a:p>
            <a:pPr algn="ctr"/>
            <a:r>
              <a:rPr lang="ru-RU" sz="3200" b="1" dirty="0" smtClean="0"/>
              <a:t>Шевченковского сельского поселения</a:t>
            </a:r>
          </a:p>
          <a:p>
            <a:pPr algn="ctr"/>
            <a:endParaRPr lang="ru-RU" sz="3200" dirty="0"/>
          </a:p>
          <a:p>
            <a:pPr algn="ctr"/>
            <a:endParaRPr lang="ru-RU" sz="32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805976"/>
              </p:ext>
            </p:extLst>
          </p:nvPr>
        </p:nvGraphicFramePr>
        <p:xfrm>
          <a:off x="1041400" y="1625600"/>
          <a:ext cx="7404100" cy="466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629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31"/>
          <a:stretch/>
        </p:blipFill>
        <p:spPr>
          <a:xfrm>
            <a:off x="0" y="857572"/>
            <a:ext cx="9130352" cy="6000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5933" y="1470546"/>
            <a:ext cx="49744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Постановлений – 83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Распоряжений – 81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Решений Совета - 46</a:t>
            </a:r>
          </a:p>
          <a:p>
            <a:pPr algn="ctr"/>
            <a:endParaRPr lang="ru-RU" sz="3200" dirty="0"/>
          </a:p>
          <a:p>
            <a:pPr algn="ctr"/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309" y="72742"/>
            <a:ext cx="858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 smtClean="0"/>
              <a:t>НОРМОТВОРЧЕСТВО</a:t>
            </a:r>
          </a:p>
          <a:p>
            <a:pPr algn="ctr"/>
            <a:endParaRPr lang="ru-RU" sz="3200" dirty="0"/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0039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belbti.ru/images/uslugi/kodostrovie%20robot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18" r="581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900" y="228600"/>
            <a:ext cx="8585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ЗЕМЛЕУСТРОЙСТВО: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3200" b="1" dirty="0"/>
              <a:t>р</a:t>
            </a:r>
            <a:r>
              <a:rPr lang="ru-RU" sz="3200" b="1" dirty="0" smtClean="0"/>
              <a:t>егистрация права собственности на з/у, 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п</a:t>
            </a:r>
            <a:r>
              <a:rPr lang="ru-RU" sz="3200" b="1" dirty="0" smtClean="0"/>
              <a:t>остановка на кадастровый учет з/у,  </a:t>
            </a:r>
          </a:p>
          <a:p>
            <a:pPr algn="ctr"/>
            <a:r>
              <a:rPr lang="ru-RU" sz="3200" b="1" dirty="0" smtClean="0"/>
              <a:t>выдача выписок о праве на з/у и др.</a:t>
            </a:r>
          </a:p>
          <a:p>
            <a:pPr algn="ctr"/>
            <a:endParaRPr lang="ru-RU" sz="3200" dirty="0"/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640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32" r="4657"/>
          <a:stretch/>
        </p:blipFill>
        <p:spPr>
          <a:xfrm>
            <a:off x="-77649" y="0"/>
            <a:ext cx="922164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1541" y="194489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Акция «Сад Победы»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8237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658" y="107682"/>
            <a:ext cx="827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Личное подсобное хозяйство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68111" y="1822498"/>
            <a:ext cx="522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КРС-38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68112" y="2853136"/>
            <a:ext cx="522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МРС-5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68113" y="4031558"/>
            <a:ext cx="522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птицы-5439</a:t>
            </a:r>
            <a:endParaRPr lang="ru-RU" sz="3200" b="1" dirty="0"/>
          </a:p>
        </p:txBody>
      </p:sp>
      <p:pic>
        <p:nvPicPr>
          <p:cNvPr id="1028" name="Picture 4" descr="https://bipbap.ru/wp-content/uploads/2018/09/118998803_1419084231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19" y="1727200"/>
            <a:ext cx="2281597" cy="22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615462"/>
            <a:ext cx="2424462" cy="24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https://free.clipartof.com/694-Free-Clipart-Of-A-Goo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5.imgbb.ru/user/225/2251225/201611/1419493e738f5c0bdc110c369b36c2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58" y="2578100"/>
            <a:ext cx="2049861" cy="20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elen\Downloads\pngtree-large-tail-peacock-png-clipart_26663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222" y="3990679"/>
            <a:ext cx="1762870" cy="17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st2.depositphotos.com/7760196/12462/i/950/depositphotos_124620074-stock-photo-white-goose-carto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02" y="4368278"/>
            <a:ext cx="2041820" cy="20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1" descr="https://free.clipartof.com/694-Free-Clipart-Of-A-Goos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" descr="https://free.clipartof.com/694-Free-Clipart-Of-A-Goos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0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для презентации\hd_067d5d1ce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978"/>
          <a:stretch/>
        </p:blipFill>
        <p:spPr bwMode="auto">
          <a:xfrm>
            <a:off x="0" y="0"/>
            <a:ext cx="915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39" y="3429000"/>
            <a:ext cx="9089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На учете состоит – 257 человек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Принято на учет – 15 человек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Снято с учета – </a:t>
            </a:r>
            <a:r>
              <a:rPr lang="ru-RU" sz="4800" b="1" dirty="0">
                <a:solidFill>
                  <a:srgbClr val="FFFF00"/>
                </a:solidFill>
              </a:rPr>
              <a:t>5</a:t>
            </a:r>
            <a:r>
              <a:rPr lang="ru-RU" sz="4800" b="1" dirty="0" smtClean="0">
                <a:solidFill>
                  <a:srgbClr val="FFFF00"/>
                </a:solidFill>
              </a:rPr>
              <a:t> человек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Призвано в армию – 0 человека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2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для презентации\c9f20760-f572-41e1-8fc6-262b3afa1bb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5843" y="1638300"/>
            <a:ext cx="9942286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658" y="209568"/>
            <a:ext cx="827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БЮДЖЕТ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9780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3893" y="169485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Исполнение бюджета по доходам</a:t>
            </a:r>
            <a:endParaRPr lang="ru-RU" sz="32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38806737"/>
              </p:ext>
            </p:extLst>
          </p:nvPr>
        </p:nvGraphicFramePr>
        <p:xfrm>
          <a:off x="383059" y="1426028"/>
          <a:ext cx="8365525" cy="530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3055"/>
          <p:cNvSpPr>
            <a:spLocks noChangeArrowheads="1"/>
          </p:cNvSpPr>
          <p:nvPr/>
        </p:nvSpPr>
        <p:spPr bwMode="auto">
          <a:xfrm>
            <a:off x="7380795" y="210506"/>
            <a:ext cx="1367285" cy="1332159"/>
          </a:xfrm>
          <a:prstGeom prst="ellipse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ru-RU" sz="3600" dirty="0" smtClean="0"/>
              <a:t>+</a:t>
            </a:r>
            <a:r>
              <a:rPr lang="ru-RU" sz="3600" b="1" dirty="0" smtClean="0"/>
              <a:t>35,4%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"/>
          <p:cNvSpPr txBox="1"/>
          <p:nvPr/>
        </p:nvSpPr>
        <p:spPr>
          <a:xfrm>
            <a:off x="662039" y="290186"/>
            <a:ext cx="774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Структура доходов поселения за 2020 год</a:t>
            </a:r>
            <a:endParaRPr lang="ru-RU" sz="32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8780273"/>
              </p:ext>
            </p:extLst>
          </p:nvPr>
        </p:nvGraphicFramePr>
        <p:xfrm>
          <a:off x="156600" y="1364343"/>
          <a:ext cx="8987400" cy="526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7674" y="198014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Земельный налог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8511698"/>
              </p:ext>
            </p:extLst>
          </p:nvPr>
        </p:nvGraphicFramePr>
        <p:xfrm>
          <a:off x="321275" y="1426028"/>
          <a:ext cx="8538519" cy="522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3055"/>
          <p:cNvSpPr>
            <a:spLocks noChangeArrowheads="1"/>
          </p:cNvSpPr>
          <p:nvPr/>
        </p:nvSpPr>
        <p:spPr bwMode="auto">
          <a:xfrm>
            <a:off x="7148104" y="139551"/>
            <a:ext cx="1889298" cy="1844824"/>
          </a:xfrm>
          <a:prstGeom prst="ellipse">
            <a:avLst/>
          </a:prstGeom>
          <a:solidFill>
            <a:srgbClr val="CC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ru-RU" sz="3600" b="1" dirty="0" smtClean="0"/>
              <a:t>+19,5%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0" y="3848476"/>
            <a:ext cx="3695238" cy="300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779" y="197834"/>
            <a:ext cx="827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Численность населения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2779" y="1819693"/>
            <a:ext cx="8278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</a:rPr>
              <a:t>Всего – 1155 человек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154" y="2900251"/>
            <a:ext cx="8278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FF"/>
                </a:solidFill>
              </a:rPr>
              <a:t>Родилось 12 человек</a:t>
            </a:r>
            <a:endParaRPr lang="ru-RU" sz="4400" b="1" dirty="0">
              <a:solidFill>
                <a:srgbClr val="CC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5641" y="4069734"/>
            <a:ext cx="8278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Умерло 9 человек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1788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0123" y="291812"/>
            <a:ext cx="78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Единый сельскохозяйственный налог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92624660"/>
              </p:ext>
            </p:extLst>
          </p:nvPr>
        </p:nvGraphicFramePr>
        <p:xfrm>
          <a:off x="222422" y="1426029"/>
          <a:ext cx="8814980" cy="534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val 3055"/>
          <p:cNvSpPr>
            <a:spLocks noChangeArrowheads="1"/>
          </p:cNvSpPr>
          <p:nvPr/>
        </p:nvSpPr>
        <p:spPr bwMode="auto">
          <a:xfrm>
            <a:off x="7148104" y="139551"/>
            <a:ext cx="1889298" cy="1844824"/>
          </a:xfrm>
          <a:prstGeom prst="ellipse">
            <a:avLst/>
          </a:prstGeom>
          <a:solidFill>
            <a:srgbClr val="CC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ru-RU" sz="3600" b="1" dirty="0" smtClean="0"/>
              <a:t>+57,4%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8181" y="291812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Налог на доходы физических лиц</a:t>
            </a:r>
            <a:endParaRPr lang="ru-RU" sz="3200" b="1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0368401"/>
              </p:ext>
            </p:extLst>
          </p:nvPr>
        </p:nvGraphicFramePr>
        <p:xfrm>
          <a:off x="111211" y="1426029"/>
          <a:ext cx="8946292" cy="534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val 3055"/>
          <p:cNvSpPr>
            <a:spLocks noChangeArrowheads="1"/>
          </p:cNvSpPr>
          <p:nvPr/>
        </p:nvSpPr>
        <p:spPr bwMode="auto">
          <a:xfrm>
            <a:off x="7061607" y="139551"/>
            <a:ext cx="1889298" cy="1844824"/>
          </a:xfrm>
          <a:prstGeom prst="ellipse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ru-RU" sz="3600" dirty="0" smtClean="0"/>
              <a:t> +10,9%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1007" y="178976"/>
            <a:ext cx="7197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Доходы от уплаты акцизов на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     нефтепродукты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67194811"/>
              </p:ext>
            </p:extLst>
          </p:nvPr>
        </p:nvGraphicFramePr>
        <p:xfrm>
          <a:off x="241007" y="1722590"/>
          <a:ext cx="8729998" cy="501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val 3055"/>
          <p:cNvSpPr>
            <a:spLocks noChangeArrowheads="1"/>
          </p:cNvSpPr>
          <p:nvPr/>
        </p:nvSpPr>
        <p:spPr bwMode="auto">
          <a:xfrm>
            <a:off x="7254702" y="26098"/>
            <a:ext cx="1889298" cy="184482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r>
              <a:rPr lang="ru-RU" sz="3600" b="1" dirty="0" smtClean="0"/>
              <a:t>-5,0%</a:t>
            </a:r>
            <a:endParaRPr 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3893" y="65750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Налог на имущество </a:t>
            </a:r>
          </a:p>
          <a:p>
            <a:pPr algn="ctr"/>
            <a:r>
              <a:rPr lang="ru-RU" sz="3200" b="1" dirty="0" smtClean="0"/>
              <a:t>физических лиц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8993192"/>
              </p:ext>
            </p:extLst>
          </p:nvPr>
        </p:nvGraphicFramePr>
        <p:xfrm>
          <a:off x="232010" y="1636093"/>
          <a:ext cx="8827338" cy="522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val 3055"/>
          <p:cNvSpPr>
            <a:spLocks noChangeArrowheads="1"/>
          </p:cNvSpPr>
          <p:nvPr/>
        </p:nvSpPr>
        <p:spPr bwMode="auto">
          <a:xfrm>
            <a:off x="7049251" y="217124"/>
            <a:ext cx="1889298" cy="1844824"/>
          </a:xfrm>
          <a:prstGeom prst="ellipse">
            <a:avLst/>
          </a:prstGeom>
          <a:solidFill>
            <a:srgbClr val="CC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ru-RU" sz="3600" b="1" dirty="0" smtClean="0"/>
              <a:t>+96,2%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08" y="122830"/>
            <a:ext cx="8291384" cy="10156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+mn-lt"/>
              </a:rPr>
              <a:t>Структура собственных </a:t>
            </a:r>
            <a:r>
              <a:rPr lang="ru-RU" sz="4000" b="1" dirty="0" smtClean="0">
                <a:latin typeface="+mn-lt"/>
              </a:rPr>
              <a:t>доходов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за 2020 </a:t>
            </a:r>
            <a:r>
              <a:rPr lang="ru-RU" sz="4000" b="1" dirty="0">
                <a:latin typeface="+mn-lt"/>
              </a:rPr>
              <a:t>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3465797"/>
              </p:ext>
            </p:extLst>
          </p:nvPr>
        </p:nvGraphicFramePr>
        <p:xfrm>
          <a:off x="156600" y="1015663"/>
          <a:ext cx="8987400" cy="584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8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878" y="107146"/>
            <a:ext cx="67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Налоговая недоимка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8" y="1168975"/>
            <a:ext cx="104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  <p:pic>
        <p:nvPicPr>
          <p:cNvPr id="1026" name="Picture 2" descr="http://allday1.com/imagedb/70/6/34ce0b49752f970daf9b392143859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3" b="82231" l="116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3" y="2605963"/>
            <a:ext cx="1390961" cy="1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llday1.com/imagedb/70/6/34ce0b49752f970daf9b3921438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3" b="82231" l="11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688" y="4782064"/>
            <a:ext cx="825073" cy="7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llday1.com/imagedb/70/6/34ce0b49752f970daf9b392143859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CC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3" b="82231" l="11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591" y="2062066"/>
            <a:ext cx="1735893" cy="16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llday1.com/imagedb/70/6/34ce0b49752f970daf9b392143859.jp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3" b="82231" l="116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579" y="1107185"/>
            <a:ext cx="2062935" cy="19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pixabay.com/photo/2012/04/02/16/10/arrow-24848_128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04041">
            <a:off x="1984952" y="3873521"/>
            <a:ext cx="2157553" cy="5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.pixabay.com/photo/2012/04/02/16/10/arrow-24848_128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10416">
            <a:off x="6325328" y="2163107"/>
            <a:ext cx="1158249" cy="4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dn.pixabay.com/photo/2012/04/02/16/10/arrow-24848_1280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6930">
            <a:off x="3985357" y="3203262"/>
            <a:ext cx="1732145" cy="5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1220" y="2060511"/>
            <a:ext cx="118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398,8 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6813" y="1628978"/>
            <a:ext cx="117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496,8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61289" y="4122638"/>
            <a:ext cx="129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189,5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7022" y="1589823"/>
            <a:ext cx="119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743,3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3099" y="3715849"/>
            <a:ext cx="181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01.01.2020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5162" y="5580735"/>
            <a:ext cx="158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01.12.2020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60728" y="2731466"/>
            <a:ext cx="18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07.12.2020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9591" y="3524675"/>
            <a:ext cx="163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01.01.2021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27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"/>
          <p:cNvSpPr txBox="1"/>
          <p:nvPr/>
        </p:nvSpPr>
        <p:spPr>
          <a:xfrm>
            <a:off x="885936" y="140429"/>
            <a:ext cx="774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Изменения структуры доходов поселения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00513903"/>
              </p:ext>
            </p:extLst>
          </p:nvPr>
        </p:nvGraphicFramePr>
        <p:xfrm>
          <a:off x="404022" y="922913"/>
          <a:ext cx="828092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614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>
            <a:off x="929154" y="0"/>
            <a:ext cx="774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Дотация на выравнивание бюджетной обеспеченности</a:t>
            </a:r>
            <a:endParaRPr lang="ru-RU" sz="40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63277068"/>
              </p:ext>
            </p:extLst>
          </p:nvPr>
        </p:nvGraphicFramePr>
        <p:xfrm>
          <a:off x="321275" y="1426028"/>
          <a:ext cx="8538519" cy="522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2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701675" y="366920"/>
            <a:ext cx="7740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/>
              <a:t>Субсидия на ремонт автомобильных дорог </a:t>
            </a:r>
          </a:p>
          <a:p>
            <a:pPr algn="ctr"/>
            <a:r>
              <a:rPr lang="ru-RU" sz="4400" b="1" dirty="0" smtClean="0"/>
              <a:t>1 159,5 тыс. руб.</a:t>
            </a:r>
          </a:p>
          <a:p>
            <a:pPr algn="ctr"/>
            <a:r>
              <a:rPr lang="ru-RU" sz="4400" b="1" dirty="0" smtClean="0"/>
              <a:t>Иные межбюджетные трансферты 100,0 тыс. руб.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49953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1331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2886" y="3461039"/>
            <a:ext cx="4967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24,8% расходов реализовано через муниципальные программы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286" y="1714048"/>
            <a:ext cx="664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Расходы </a:t>
            </a:r>
            <a:r>
              <a:rPr lang="ru-RU" sz="4000" b="1" dirty="0">
                <a:solidFill>
                  <a:srgbClr val="C00000"/>
                </a:solidFill>
              </a:rPr>
              <a:t>бюджета </a:t>
            </a:r>
            <a:r>
              <a:rPr lang="ru-RU" sz="4000" b="1" dirty="0" smtClean="0">
                <a:solidFill>
                  <a:srgbClr val="C00000"/>
                </a:solidFill>
              </a:rPr>
              <a:t>поселения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12 102,2 </a:t>
            </a:r>
            <a:r>
              <a:rPr lang="ru-RU" sz="4400" b="1" dirty="0">
                <a:solidFill>
                  <a:srgbClr val="C00000"/>
                </a:solidFill>
              </a:rPr>
              <a:t>тыс. </a:t>
            </a:r>
            <a:r>
              <a:rPr lang="ru-RU" sz="4400" b="1" dirty="0" smtClean="0">
                <a:solidFill>
                  <a:srgbClr val="C00000"/>
                </a:solidFill>
              </a:rPr>
              <a:t>руб.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24599" name="Freeform 3095"/>
          <p:cNvSpPr>
            <a:spLocks noEditPoints="1"/>
          </p:cNvSpPr>
          <p:nvPr/>
        </p:nvSpPr>
        <p:spPr bwMode="auto">
          <a:xfrm>
            <a:off x="1643042" y="4714884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3095"/>
          <p:cNvSpPr>
            <a:spLocks noEditPoints="1"/>
          </p:cNvSpPr>
          <p:nvPr/>
        </p:nvSpPr>
        <p:spPr bwMode="auto">
          <a:xfrm>
            <a:off x="7429520" y="5072074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3095"/>
          <p:cNvSpPr>
            <a:spLocks noEditPoints="1"/>
          </p:cNvSpPr>
          <p:nvPr/>
        </p:nvSpPr>
        <p:spPr bwMode="auto">
          <a:xfrm>
            <a:off x="5643570" y="4929198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9900" y="584200"/>
            <a:ext cx="827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Уровень</a:t>
            </a:r>
            <a:r>
              <a:rPr lang="ru-RU" sz="3200" dirty="0" smtClean="0"/>
              <a:t> </a:t>
            </a:r>
            <a:r>
              <a:rPr lang="ru-RU" sz="3200" b="1" dirty="0" smtClean="0"/>
              <a:t>безработицы</a:t>
            </a:r>
            <a:endParaRPr lang="ru-RU" sz="3200" b="1" dirty="0"/>
          </a:p>
        </p:txBody>
      </p:sp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075518522"/>
              </p:ext>
            </p:extLst>
          </p:nvPr>
        </p:nvGraphicFramePr>
        <p:xfrm>
          <a:off x="991068" y="1665953"/>
          <a:ext cx="7412689" cy="49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36690" y="1451918"/>
            <a:ext cx="595141" cy="35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%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8617" y="1643448"/>
            <a:ext cx="5637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«Общегосударственные расходы»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4 146,7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3 971,1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95,7%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61040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8617" y="1643448"/>
            <a:ext cx="5637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</a:rPr>
              <a:t>Нацинональная</a:t>
            </a:r>
            <a:r>
              <a:rPr lang="ru-RU" sz="4000" b="1" dirty="0" smtClean="0">
                <a:solidFill>
                  <a:srgbClr val="C00000"/>
                </a:solidFill>
              </a:rPr>
              <a:t> оборона»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97,2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97,2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100%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7654" y="1643448"/>
            <a:ext cx="68488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«Национальная безопасность и правоохранительная деятельность»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             план – 281,2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     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               исполнено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                    277,7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                     98,8%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0141" y="2014151"/>
            <a:ext cx="6638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«Национальная экономика»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3 403,4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3 077,2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90,4%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839" y="1643448"/>
            <a:ext cx="674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«Жилищно-коммунальное хозяйство»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1 901,4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1 504,8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79,1%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8617" y="1643448"/>
            <a:ext cx="5637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«Образование»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10,2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10,2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100%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2368" y="1964724"/>
            <a:ext cx="7191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«Культура и кинематография»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3 124,9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3 075,9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98,4%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8617" y="1643448"/>
            <a:ext cx="5637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«Социальная политика»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43,3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43,0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99,3%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701584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00" y="188784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Расходная часть бюджета</a:t>
            </a:r>
          </a:p>
        </p:txBody>
      </p:sp>
      <p:pic>
        <p:nvPicPr>
          <p:cNvPr id="5" name="Picture 3" descr="C:\Users\helen\Desktop\1510039_original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568" y="2402976"/>
            <a:ext cx="4744994" cy="4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8617" y="1643448"/>
            <a:ext cx="5637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«Физическая культура»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план – 45 </a:t>
            </a:r>
            <a:r>
              <a:rPr lang="ru-RU" sz="4000" dirty="0">
                <a:solidFill>
                  <a:srgbClr val="C00000"/>
                </a:solidFill>
              </a:rPr>
              <a:t>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  <a:r>
              <a:rPr lang="ru-RU" sz="4000" dirty="0">
                <a:solidFill>
                  <a:srgbClr val="C00000"/>
                </a:solidFill>
              </a:rPr>
              <a:t>исполнено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45</a:t>
            </a:r>
            <a:r>
              <a:rPr lang="ru-RU" sz="4000" dirty="0">
                <a:solidFill>
                  <a:srgbClr val="C00000"/>
                </a:solidFill>
              </a:rPr>
              <a:t> тыс. </a:t>
            </a:r>
            <a:r>
              <a:rPr lang="ru-RU" sz="4000" dirty="0" smtClean="0">
                <a:solidFill>
                  <a:srgbClr val="C00000"/>
                </a:solidFill>
              </a:rPr>
              <a:t>руб.,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100% </a:t>
            </a:r>
            <a:r>
              <a:rPr lang="ru-RU" sz="4000" dirty="0">
                <a:solidFill>
                  <a:srgbClr val="C00000"/>
                </a:solidFill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1457300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78" y="178976"/>
            <a:ext cx="912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Результат исполнения бюджета</a:t>
            </a:r>
          </a:p>
        </p:txBody>
      </p:sp>
      <p:pic>
        <p:nvPicPr>
          <p:cNvPr id="8194" name="Picture 2" descr="F:\картинки для презентации\3878867486-V_funkcii_kaznacheystva_vhodit_planirovanie__razrabotka_i_ocenka_byudzhetnyh_postupleniy_i_rashod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846638"/>
            <a:ext cx="4326278" cy="5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54700" y="3024952"/>
            <a:ext cx="328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12 102,2 тыс. </a:t>
            </a:r>
            <a:r>
              <a:rPr lang="ru-RU" sz="3200" b="1" dirty="0" err="1" smtClean="0"/>
              <a:t>руб</a:t>
            </a:r>
            <a:endParaRPr lang="ru-RU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978" y="3177351"/>
            <a:ext cx="328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13 023,8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3833" y="5686262"/>
            <a:ext cx="6837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Профицит – 921,7тыс.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82" y="4774375"/>
            <a:ext cx="8848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Общая площадь земель </a:t>
            </a:r>
            <a:r>
              <a:rPr lang="ru-RU" sz="4000" b="1" dirty="0" smtClean="0"/>
              <a:t>8 </a:t>
            </a:r>
            <a:r>
              <a:rPr lang="ru-RU" sz="4000" b="1" dirty="0"/>
              <a:t>085 га,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земли </a:t>
            </a:r>
            <a:r>
              <a:rPr lang="ru-RU" sz="4000" b="1" dirty="0"/>
              <a:t>сельхозназначения - 7063 га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640766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r="9056"/>
          <a:stretch/>
        </p:blipFill>
        <p:spPr>
          <a:xfrm>
            <a:off x="0" y="0"/>
            <a:ext cx="9144000" cy="6872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797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Общая стоимость работ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2 751,3 тыс. руб.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11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in-zasv.ru/wp-content/uploads/2017/10/pi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1"/>
          <a:stretch/>
        </p:blipFill>
        <p:spPr bwMode="auto">
          <a:xfrm>
            <a:off x="-9098" y="2565778"/>
            <a:ext cx="9153098" cy="42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618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Управление муниципальным имуществом  88,3 тыс. руб.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44307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98359/pub_5c25d8f5f651bb00aa491509_5c25d903c8c32200aa4c7c8b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06"/>
          <a:stretch/>
        </p:blipFill>
        <p:spPr bwMode="auto">
          <a:xfrm>
            <a:off x="-76252" y="0"/>
            <a:ext cx="9220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249" y="3879376"/>
            <a:ext cx="6182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Топографо-геодезические работы 227,6 тыс. руб.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2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49" b="27916"/>
          <a:stretch/>
        </p:blipFill>
        <p:spPr bwMode="auto">
          <a:xfrm>
            <a:off x="0" y="0"/>
            <a:ext cx="91370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cdn.pixabay.com/photo/2012/04/13/00/14/bar-31174_64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23" y="4315243"/>
            <a:ext cx="8489092" cy="29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831" y="5488270"/>
            <a:ext cx="763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замена </a:t>
            </a:r>
            <a:r>
              <a:rPr lang="ru-RU" sz="3200" b="1" dirty="0" smtClean="0"/>
              <a:t>водопроводных </a:t>
            </a:r>
            <a:r>
              <a:rPr lang="ru-RU" sz="3200" b="1" dirty="0"/>
              <a:t>труб </a:t>
            </a:r>
            <a:r>
              <a:rPr lang="ru-RU" sz="3200" b="1" dirty="0" smtClean="0"/>
              <a:t>1745 метров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69338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st-sp.ru/tinybrowser/images/_full/_yard-w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pixabay.com/photo/2012/04/13/00/14/bar-31174_64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367" y="3953670"/>
            <a:ext cx="6632812" cy="36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0348" y="5246048"/>
            <a:ext cx="5733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БЛАГОУСТРОЙСТВО</a:t>
            </a:r>
          </a:p>
          <a:p>
            <a:pPr algn="ctr"/>
            <a:r>
              <a:rPr lang="ru-RU" sz="3200" b="1" dirty="0" smtClean="0"/>
              <a:t>Израсходовано 682,6 тыс. руб.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33519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8157" y="154263"/>
            <a:ext cx="6816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Оперативно-техническое обслуживание освещения</a:t>
            </a:r>
          </a:p>
          <a:p>
            <a:pPr algn="ctr"/>
            <a:r>
              <a:rPr lang="ru-RU" sz="3200" b="1" dirty="0" smtClean="0"/>
              <a:t>83,2 тыс. руб.,</a:t>
            </a:r>
          </a:p>
          <a:p>
            <a:pPr algn="ctr"/>
            <a:r>
              <a:rPr lang="ru-RU" sz="3200" b="1" dirty="0" smtClean="0"/>
              <a:t>Электроэнергия 203,2 тыс. руб.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57808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162" y="168519"/>
            <a:ext cx="773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Комфортная городская среда</a:t>
            </a:r>
          </a:p>
          <a:p>
            <a:pPr algn="ctr"/>
            <a:r>
              <a:rPr lang="ru-RU" sz="4400" b="1" dirty="0" smtClean="0"/>
              <a:t>Начальная цена контракта </a:t>
            </a:r>
          </a:p>
          <a:p>
            <a:pPr algn="ctr"/>
            <a:r>
              <a:rPr lang="ru-RU" sz="4400" b="1" dirty="0" smtClean="0"/>
              <a:t>23 5013,4 тыс. руб.</a:t>
            </a:r>
            <a:endParaRPr lang="ru-RU" sz="4400" b="1" dirty="0"/>
          </a:p>
        </p:txBody>
      </p:sp>
      <p:pic>
        <p:nvPicPr>
          <p:cNvPr id="3074" name="Picture 2" descr="https://slavdom76.ru/wp-content/uploads/2018/07/X39TVMpU_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3149"/>
            <a:ext cx="9144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24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93" y="264243"/>
            <a:ext cx="7886700" cy="7222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Рост заработной платы сотрудников учреждения культуры</a:t>
            </a:r>
            <a:endParaRPr lang="ru-RU" sz="3600" b="1" dirty="0"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78808101"/>
              </p:ext>
            </p:extLst>
          </p:nvPr>
        </p:nvGraphicFramePr>
        <p:xfrm>
          <a:off x="840946" y="1383270"/>
          <a:ext cx="7809470" cy="521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3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22" b="1005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47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5" y="1"/>
            <a:ext cx="914449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34" y="1082203"/>
            <a:ext cx="884843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СРЕДНЯЯ УРОЖАЙНОСТЬ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4800" b="1" dirty="0" smtClean="0"/>
              <a:t>озимая </a:t>
            </a:r>
            <a:r>
              <a:rPr lang="ru-RU" sz="4800" b="1" dirty="0"/>
              <a:t>пшеница </a:t>
            </a:r>
            <a:r>
              <a:rPr lang="ru-RU" sz="4800" b="1" dirty="0" smtClean="0"/>
              <a:t>42,0 ц/га</a:t>
            </a:r>
            <a:r>
              <a:rPr lang="ru-RU" sz="4800" b="1" dirty="0"/>
              <a:t>,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озимый </a:t>
            </a:r>
            <a:r>
              <a:rPr lang="ru-RU" sz="4800" b="1" dirty="0"/>
              <a:t>ячмень </a:t>
            </a:r>
            <a:r>
              <a:rPr lang="ru-RU" sz="4800" b="1" dirty="0" smtClean="0"/>
              <a:t>51,2 ц/га</a:t>
            </a:r>
            <a:r>
              <a:rPr lang="ru-RU" sz="4800" b="1" dirty="0"/>
              <a:t>,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ячмень </a:t>
            </a:r>
            <a:r>
              <a:rPr lang="ru-RU" sz="4800" b="1" dirty="0"/>
              <a:t>яровой </a:t>
            </a:r>
            <a:r>
              <a:rPr lang="ru-RU" sz="4800" b="1" dirty="0" smtClean="0"/>
              <a:t>50,3 ц/га</a:t>
            </a:r>
            <a:r>
              <a:rPr lang="ru-RU" sz="4800" b="1" dirty="0"/>
              <a:t>,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подсолнечник 11,5 ц/га, </a:t>
            </a:r>
          </a:p>
          <a:p>
            <a:pPr algn="ctr"/>
            <a:r>
              <a:rPr lang="ru-RU" sz="4800" b="1" dirty="0" smtClean="0"/>
              <a:t>кукуруза </a:t>
            </a:r>
            <a:r>
              <a:rPr lang="ru-RU" sz="4800" b="1" dirty="0"/>
              <a:t>на зерно </a:t>
            </a:r>
            <a:r>
              <a:rPr lang="ru-RU" sz="4800" b="1" dirty="0" smtClean="0"/>
              <a:t>19,5 ц/га</a:t>
            </a:r>
          </a:p>
        </p:txBody>
      </p:sp>
    </p:spTree>
    <p:extLst>
      <p:ext uri="{BB962C8B-B14F-4D97-AF65-F5344CB8AC3E}">
        <p14:creationId xmlns:p14="http://schemas.microsoft.com/office/powerpoint/2010/main" val="563251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1888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9" t="7916" r="12058" b="10366"/>
          <a:stretch/>
        </p:blipFill>
        <p:spPr>
          <a:xfrm>
            <a:off x="0" y="1317008"/>
            <a:ext cx="3166281" cy="5540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28" t="8656" r="15356" b="10248"/>
          <a:stretch/>
        </p:blipFill>
        <p:spPr>
          <a:xfrm>
            <a:off x="3164481" y="1296537"/>
            <a:ext cx="2879677" cy="5561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70" t="285" r="7484" b="6056"/>
          <a:stretch/>
        </p:blipFill>
        <p:spPr>
          <a:xfrm>
            <a:off x="6042357" y="1317008"/>
            <a:ext cx="3101643" cy="55921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02898"/>
            <a:ext cx="9143999" cy="722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+mn-lt"/>
              </a:rPr>
              <a:t>Участники </a:t>
            </a:r>
            <a:r>
              <a:rPr lang="ru-RU" sz="4000" b="1" dirty="0" err="1" smtClean="0">
                <a:latin typeface="+mn-lt"/>
              </a:rPr>
              <a:t>флэшмоба</a:t>
            </a:r>
            <a:r>
              <a:rPr lang="ru-RU" sz="4000" b="1" dirty="0" smtClean="0">
                <a:latin typeface="+mn-lt"/>
              </a:rPr>
              <a:t> «Память сердца»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695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7061" cy="5588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062" y="0"/>
            <a:ext cx="5196939" cy="3670338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2146"/>
            <a:ext cx="5445457" cy="3845854"/>
          </a:xfrm>
          <a:prstGeom prst="rect">
            <a:avLst/>
          </a:prstGeom>
          <a:ln w="28575">
            <a:solidFill>
              <a:srgbClr val="ED8137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017"/>
          <a:stretch/>
        </p:blipFill>
        <p:spPr>
          <a:xfrm>
            <a:off x="4848643" y="3012146"/>
            <a:ext cx="4295358" cy="3845854"/>
          </a:xfrm>
          <a:prstGeom prst="rect">
            <a:avLst/>
          </a:prstGeom>
          <a:ln w="28575">
            <a:solidFill>
              <a:srgbClr val="ED8137"/>
            </a:solidFill>
          </a:ln>
        </p:spPr>
      </p:pic>
    </p:spTree>
    <p:extLst>
      <p:ext uri="{BB962C8B-B14F-4D97-AF65-F5344CB8AC3E}">
        <p14:creationId xmlns:p14="http://schemas.microsoft.com/office/powerpoint/2010/main" val="2406851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3" t="9353" r="20578" b="12637"/>
          <a:stretch/>
        </p:blipFill>
        <p:spPr>
          <a:xfrm>
            <a:off x="0" y="1508077"/>
            <a:ext cx="3016155" cy="534992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43" t="11641" r="18143" b="10648"/>
          <a:stretch/>
        </p:blipFill>
        <p:spPr>
          <a:xfrm>
            <a:off x="3016155" y="1528549"/>
            <a:ext cx="3084394" cy="5329451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2" t="12637" r="21172" b="9055"/>
          <a:stretch/>
        </p:blipFill>
        <p:spPr>
          <a:xfrm>
            <a:off x="6059606" y="1514901"/>
            <a:ext cx="3084394" cy="537039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50596"/>
            <a:ext cx="9144000" cy="7222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+mn-lt"/>
              </a:rPr>
              <a:t>Участники акции «Бессмертный полк»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795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"/>
            <a:ext cx="9164411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1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4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en\YandexDisk\Скриншоты\2020-04-28_21-56-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8" b="22171"/>
          <a:stretch/>
        </p:blipFill>
        <p:spPr bwMode="auto">
          <a:xfrm>
            <a:off x="-1392" y="-1"/>
            <a:ext cx="91453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452"/>
          <a:stretch/>
        </p:blipFill>
        <p:spPr>
          <a:xfrm>
            <a:off x="-1" y="0"/>
            <a:ext cx="9155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0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2758"/>
            <a:ext cx="4740322" cy="3555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323" y="0"/>
            <a:ext cx="4403677" cy="3302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322" y="3302758"/>
            <a:ext cx="4403678" cy="3555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8" t="43185" r="-1061" b="8257"/>
          <a:stretch/>
        </p:blipFill>
        <p:spPr>
          <a:xfrm>
            <a:off x="-51464" y="0"/>
            <a:ext cx="4843249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1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2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7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4697413" y="1984375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ko-KR" sz="1200" b="1" i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+ Services</a:t>
            </a:r>
          </a:p>
        </p:txBody>
      </p:sp>
      <p:sp>
        <p:nvSpPr>
          <p:cNvPr id="66" name="Freeform 3095"/>
          <p:cNvSpPr>
            <a:spLocks noEditPoints="1"/>
          </p:cNvSpPr>
          <p:nvPr/>
        </p:nvSpPr>
        <p:spPr bwMode="auto">
          <a:xfrm>
            <a:off x="3643306" y="4500570"/>
            <a:ext cx="452437" cy="452437"/>
          </a:xfrm>
          <a:custGeom>
            <a:avLst/>
            <a:gdLst>
              <a:gd name="T0" fmla="*/ 104 w 300"/>
              <a:gd name="T1" fmla="*/ 90 h 300"/>
              <a:gd name="T2" fmla="*/ 126 w 300"/>
              <a:gd name="T3" fmla="*/ 98 h 300"/>
              <a:gd name="T4" fmla="*/ 134 w 300"/>
              <a:gd name="T5" fmla="*/ 166 h 300"/>
              <a:gd name="T6" fmla="*/ 126 w 300"/>
              <a:gd name="T7" fmla="*/ 186 h 300"/>
              <a:gd name="T8" fmla="*/ 104 w 300"/>
              <a:gd name="T9" fmla="*/ 196 h 300"/>
              <a:gd name="T10" fmla="*/ 102 w 300"/>
              <a:gd name="T11" fmla="*/ 282 h 300"/>
              <a:gd name="T12" fmla="*/ 86 w 300"/>
              <a:gd name="T13" fmla="*/ 298 h 300"/>
              <a:gd name="T14" fmla="*/ 60 w 300"/>
              <a:gd name="T15" fmla="*/ 300 h 300"/>
              <a:gd name="T16" fmla="*/ 38 w 300"/>
              <a:gd name="T17" fmla="*/ 292 h 300"/>
              <a:gd name="T18" fmla="*/ 30 w 300"/>
              <a:gd name="T19" fmla="*/ 196 h 300"/>
              <a:gd name="T20" fmla="*/ 8 w 300"/>
              <a:gd name="T21" fmla="*/ 186 h 300"/>
              <a:gd name="T22" fmla="*/ 0 w 300"/>
              <a:gd name="T23" fmla="*/ 166 h 300"/>
              <a:gd name="T24" fmla="*/ 2 w 300"/>
              <a:gd name="T25" fmla="*/ 108 h 300"/>
              <a:gd name="T26" fmla="*/ 18 w 300"/>
              <a:gd name="T27" fmla="*/ 92 h 300"/>
              <a:gd name="T28" fmla="*/ 60 w 300"/>
              <a:gd name="T29" fmla="*/ 0 h 300"/>
              <a:gd name="T30" fmla="*/ 86 w 300"/>
              <a:gd name="T31" fmla="*/ 2 h 300"/>
              <a:gd name="T32" fmla="*/ 102 w 300"/>
              <a:gd name="T33" fmla="*/ 18 h 300"/>
              <a:gd name="T34" fmla="*/ 104 w 300"/>
              <a:gd name="T35" fmla="*/ 44 h 300"/>
              <a:gd name="T36" fmla="*/ 96 w 300"/>
              <a:gd name="T37" fmla="*/ 66 h 300"/>
              <a:gd name="T38" fmla="*/ 60 w 300"/>
              <a:gd name="T39" fmla="*/ 74 h 300"/>
              <a:gd name="T40" fmla="*/ 38 w 300"/>
              <a:gd name="T41" fmla="*/ 66 h 300"/>
              <a:gd name="T42" fmla="*/ 30 w 300"/>
              <a:gd name="T43" fmla="*/ 44 h 300"/>
              <a:gd name="T44" fmla="*/ 32 w 300"/>
              <a:gd name="T45" fmla="*/ 18 h 300"/>
              <a:gd name="T46" fmla="*/ 48 w 300"/>
              <a:gd name="T47" fmla="*/ 2 h 300"/>
              <a:gd name="T48" fmla="*/ 276 w 300"/>
              <a:gd name="T49" fmla="*/ 112 h 300"/>
              <a:gd name="T50" fmla="*/ 300 w 300"/>
              <a:gd name="T51" fmla="*/ 190 h 300"/>
              <a:gd name="T52" fmla="*/ 300 w 300"/>
              <a:gd name="T53" fmla="*/ 196 h 300"/>
              <a:gd name="T54" fmla="*/ 292 w 300"/>
              <a:gd name="T55" fmla="*/ 216 h 300"/>
              <a:gd name="T56" fmla="*/ 270 w 300"/>
              <a:gd name="T57" fmla="*/ 270 h 300"/>
              <a:gd name="T58" fmla="*/ 262 w 300"/>
              <a:gd name="T59" fmla="*/ 292 h 300"/>
              <a:gd name="T60" fmla="*/ 240 w 300"/>
              <a:gd name="T61" fmla="*/ 300 h 300"/>
              <a:gd name="T62" fmla="*/ 214 w 300"/>
              <a:gd name="T63" fmla="*/ 298 h 300"/>
              <a:gd name="T64" fmla="*/ 198 w 300"/>
              <a:gd name="T65" fmla="*/ 282 h 300"/>
              <a:gd name="T66" fmla="*/ 196 w 300"/>
              <a:gd name="T67" fmla="*/ 226 h 300"/>
              <a:gd name="T68" fmla="*/ 174 w 300"/>
              <a:gd name="T69" fmla="*/ 216 h 300"/>
              <a:gd name="T70" fmla="*/ 164 w 300"/>
              <a:gd name="T71" fmla="*/ 196 h 300"/>
              <a:gd name="T72" fmla="*/ 166 w 300"/>
              <a:gd name="T73" fmla="*/ 188 h 300"/>
              <a:gd name="T74" fmla="*/ 188 w 300"/>
              <a:gd name="T75" fmla="*/ 112 h 300"/>
              <a:gd name="T76" fmla="*/ 190 w 300"/>
              <a:gd name="T77" fmla="*/ 110 h 300"/>
              <a:gd name="T78" fmla="*/ 196 w 300"/>
              <a:gd name="T79" fmla="*/ 98 h 300"/>
              <a:gd name="T80" fmla="*/ 218 w 300"/>
              <a:gd name="T81" fmla="*/ 90 h 300"/>
              <a:gd name="T82" fmla="*/ 260 w 300"/>
              <a:gd name="T83" fmla="*/ 92 h 300"/>
              <a:gd name="T84" fmla="*/ 276 w 300"/>
              <a:gd name="T85" fmla="*/ 108 h 300"/>
              <a:gd name="T86" fmla="*/ 276 w 300"/>
              <a:gd name="T87" fmla="*/ 112 h 300"/>
              <a:gd name="T88" fmla="*/ 240 w 300"/>
              <a:gd name="T89" fmla="*/ 0 h 300"/>
              <a:gd name="T90" fmla="*/ 262 w 300"/>
              <a:gd name="T91" fmla="*/ 8 h 300"/>
              <a:gd name="T92" fmla="*/ 270 w 300"/>
              <a:gd name="T93" fmla="*/ 44 h 300"/>
              <a:gd name="T94" fmla="*/ 262 w 300"/>
              <a:gd name="T95" fmla="*/ 66 h 300"/>
              <a:gd name="T96" fmla="*/ 240 w 300"/>
              <a:gd name="T97" fmla="*/ 74 h 300"/>
              <a:gd name="T98" fmla="*/ 214 w 300"/>
              <a:gd name="T99" fmla="*/ 72 h 300"/>
              <a:gd name="T100" fmla="*/ 198 w 300"/>
              <a:gd name="T101" fmla="*/ 56 h 300"/>
              <a:gd name="T102" fmla="*/ 196 w 300"/>
              <a:gd name="T103" fmla="*/ 30 h 300"/>
              <a:gd name="T104" fmla="*/ 204 w 300"/>
              <a:gd name="T105" fmla="*/ 8 h 300"/>
              <a:gd name="T106" fmla="*/ 226 w 300"/>
              <a:gd name="T10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86"/>
                </a:lnTo>
                <a:lnTo>
                  <a:pt x="300" y="190"/>
                </a:lnTo>
                <a:lnTo>
                  <a:pt x="300" y="190"/>
                </a:lnTo>
                <a:lnTo>
                  <a:pt x="300" y="196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4" y="196"/>
                </a:lnTo>
                <a:lnTo>
                  <a:pt x="166" y="190"/>
                </a:lnTo>
                <a:lnTo>
                  <a:pt x="166" y="190"/>
                </a:lnTo>
                <a:lnTo>
                  <a:pt x="166" y="188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6" y="9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0" y="98"/>
                </a:lnTo>
                <a:lnTo>
                  <a:pt x="276" y="108"/>
                </a:lnTo>
                <a:lnTo>
                  <a:pt x="276" y="108"/>
                </a:lnTo>
                <a:lnTo>
                  <a:pt x="276" y="112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5565" y="187036"/>
            <a:ext cx="8848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Поступление собственных доходов</a:t>
            </a:r>
            <a:br>
              <a:rPr lang="ru-RU" sz="3600" b="1" dirty="0" smtClean="0"/>
            </a:br>
            <a:r>
              <a:rPr lang="ru-RU" sz="3600" b="1" dirty="0" smtClean="0"/>
              <a:t>в расчете на 1 жителя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6132950"/>
              </p:ext>
            </p:extLst>
          </p:nvPr>
        </p:nvGraphicFramePr>
        <p:xfrm>
          <a:off x="444843" y="1426028"/>
          <a:ext cx="8279027" cy="51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86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95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523" y="572066"/>
            <a:ext cx="54901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На исполнении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1 решение суда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564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41619"/>
            <a:ext cx="7886700" cy="7958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о планах на 2021 год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552450" y="3543793"/>
            <a:ext cx="5105401" cy="565150"/>
            <a:chOff x="1248" y="1434"/>
            <a:chExt cx="3216" cy="356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48" y="1434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476250" y="1514968"/>
            <a:ext cx="7869253" cy="555625"/>
            <a:chOff x="1248" y="2030"/>
            <a:chExt cx="4957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64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12" y="2084"/>
              <a:ext cx="43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 smtClean="0"/>
                <a:t>Регистрация права собственности на объекты водоснабжения</a:t>
              </a:r>
              <a:endParaRPr lang="ru-RU" sz="20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514350" y="2172193"/>
            <a:ext cx="5105407" cy="565150"/>
            <a:chOff x="1248" y="2634"/>
            <a:chExt cx="3216" cy="356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13" y="2634"/>
              <a:ext cx="25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Ремонт дороги по ул. </a:t>
              </a:r>
              <a:r>
                <a:rPr lang="ru-RU" sz="2000" dirty="0" err="1" smtClean="0">
                  <a:solidFill>
                    <a:srgbClr val="000000"/>
                  </a:solidFill>
                </a:rPr>
                <a:t>Свердликова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704850" y="5607340"/>
            <a:ext cx="1136650" cy="1166813"/>
            <a:chOff x="1296" y="2800"/>
            <a:chExt cx="716" cy="735"/>
          </a:xfrm>
        </p:grpSpPr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96" y="2800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17"/>
          <p:cNvGrpSpPr>
            <a:grpSpLocks/>
          </p:cNvGrpSpPr>
          <p:nvPr/>
        </p:nvGrpSpPr>
        <p:grpSpPr bwMode="auto">
          <a:xfrm>
            <a:off x="533400" y="2867518"/>
            <a:ext cx="5105404" cy="1101725"/>
            <a:chOff x="1248" y="3230"/>
            <a:chExt cx="3216" cy="694"/>
          </a:xfrm>
        </p:grpSpPr>
        <p:sp>
          <p:nvSpPr>
            <p:cNvPr id="4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gray">
            <a:xfrm>
              <a:off x="1854" y="3672"/>
              <a:ext cx="21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Замена водопроводных сетей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4" name="Text Box 15"/>
          <p:cNvSpPr txBox="1">
            <a:spLocks noChangeArrowheads="1"/>
          </p:cNvSpPr>
          <p:nvPr/>
        </p:nvSpPr>
        <p:spPr bwMode="gray">
          <a:xfrm>
            <a:off x="1504950" y="2766891"/>
            <a:ext cx="6439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Благоустройство парка в рамках реализации программы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«Комфортная городская среда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ds78.detkin-club.ru/images/custom_1/0x0ss-85_5bfaab259a3fc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741" y="1221519"/>
            <a:ext cx="5237944" cy="54858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8327" y="298189"/>
            <a:ext cx="8576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сотрудничество!</a:t>
            </a:r>
          </a:p>
        </p:txBody>
      </p:sp>
    </p:spTree>
    <p:extLst>
      <p:ext uri="{BB962C8B-B14F-4D97-AF65-F5344CB8AC3E}">
        <p14:creationId xmlns:p14="http://schemas.microsoft.com/office/powerpoint/2010/main" val="2362845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2" y="2856614"/>
            <a:ext cx="8106770" cy="1876607"/>
          </a:xfrm>
        </p:spPr>
        <p:txBody>
          <a:bodyPr>
            <a:noAutofit/>
          </a:bodyPr>
          <a:lstStyle/>
          <a:p>
            <a:r>
              <a:rPr lang="ru-RU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главы Шевченковского сельского поселения Крыловского района «О работе органов местного самоуправления Шевченковского сельского поселения Крыловского района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2020 год и о задачах на 2021 год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96" y="6083124"/>
            <a:ext cx="5150224" cy="4858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село Шевченковское 2021г. </a:t>
            </a:r>
            <a:endParaRPr lang="ru-RU" sz="2400" b="1" dirty="0"/>
          </a:p>
        </p:txBody>
      </p:sp>
      <p:pic>
        <p:nvPicPr>
          <p:cNvPr id="6" name="Picture 2" descr="C:\Users\WEST\Desktop\с рабочего стола\бюджет для граждан и сайт\БЮДЖЕТ ДЛЯ ГРАЖДАН\наша брошюра\Изображения\Использованные\Герб2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870" y="204716"/>
            <a:ext cx="1752600" cy="21486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1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28" b="9055"/>
          <a:stretch/>
        </p:blipFill>
        <p:spPr>
          <a:xfrm>
            <a:off x="0" y="0"/>
            <a:ext cx="9144000" cy="68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1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680</Words>
  <Application>Microsoft Office PowerPoint</Application>
  <PresentationFormat>Экран (4:3)</PresentationFormat>
  <Paragraphs>210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ОТЧЁТ  главы Шевченковского сельского поселения Крыловского района «О работе органов местного самоуправления Шевченковского сельского поселения Крыловского района за 2020 год и о задачах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заработной платы сотрудников учреждения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планах на 2021 год</vt:lpstr>
      <vt:lpstr>Презентация PowerPoint</vt:lpstr>
      <vt:lpstr>ОТЧЁТ  главы Шевченковского сельского поселения Крыловского района «О работе органов местного самоуправления Шевченковского сельского поселения Крыловского района за 2020 год и о задачах на 2021 год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 Windows</cp:lastModifiedBy>
  <cp:revision>311</cp:revision>
  <dcterms:created xsi:type="dcterms:W3CDTF">2014-11-21T11:00:06Z</dcterms:created>
  <dcterms:modified xsi:type="dcterms:W3CDTF">2021-01-26T04:57:01Z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5434289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